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307" r:id="rId2"/>
    <p:sldId id="309" r:id="rId3"/>
    <p:sldId id="352" r:id="rId4"/>
    <p:sldId id="355" r:id="rId5"/>
    <p:sldId id="361" r:id="rId6"/>
    <p:sldId id="356" r:id="rId7"/>
    <p:sldId id="359" r:id="rId8"/>
    <p:sldId id="357" r:id="rId9"/>
    <p:sldId id="360" r:id="rId10"/>
    <p:sldId id="358" r:id="rId11"/>
    <p:sldId id="354" r:id="rId12"/>
    <p:sldId id="351" r:id="rId13"/>
    <p:sldId id="353" r:id="rId14"/>
    <p:sldId id="337" r:id="rId15"/>
    <p:sldId id="346" r:id="rId16"/>
    <p:sldId id="341" r:id="rId17"/>
    <p:sldId id="347" r:id="rId18"/>
    <p:sldId id="345" r:id="rId19"/>
    <p:sldId id="362" r:id="rId20"/>
    <p:sldId id="363" r:id="rId21"/>
    <p:sldId id="364" r:id="rId22"/>
    <p:sldId id="365" r:id="rId23"/>
  </p:sldIdLst>
  <p:sldSz cx="9144000" cy="6858000" type="screen4x3"/>
  <p:notesSz cx="6858000" cy="9144000"/>
  <p:defaultTextStyle>
    <a:defPPr>
      <a:defRPr lang="zh-TW"/>
    </a:defPPr>
    <a:lvl1pPr algn="l" rtl="0" fontAlgn="base">
      <a:spcBef>
        <a:spcPct val="0"/>
      </a:spcBef>
      <a:spcAft>
        <a:spcPct val="0"/>
      </a:spcAft>
      <a:defRPr kumimoji="1" b="1" kern="1200">
        <a:solidFill>
          <a:schemeClr val="tx1"/>
        </a:solidFill>
        <a:latin typeface="Arial" charset="0"/>
        <a:ea typeface="新細明體" charset="-120"/>
        <a:cs typeface="+mn-cs"/>
      </a:defRPr>
    </a:lvl1pPr>
    <a:lvl2pPr marL="457200" algn="l" rtl="0" fontAlgn="base">
      <a:spcBef>
        <a:spcPct val="0"/>
      </a:spcBef>
      <a:spcAft>
        <a:spcPct val="0"/>
      </a:spcAft>
      <a:defRPr kumimoji="1" b="1" kern="1200">
        <a:solidFill>
          <a:schemeClr val="tx1"/>
        </a:solidFill>
        <a:latin typeface="Arial" charset="0"/>
        <a:ea typeface="新細明體" charset="-120"/>
        <a:cs typeface="+mn-cs"/>
      </a:defRPr>
    </a:lvl2pPr>
    <a:lvl3pPr marL="914400" algn="l" rtl="0" fontAlgn="base">
      <a:spcBef>
        <a:spcPct val="0"/>
      </a:spcBef>
      <a:spcAft>
        <a:spcPct val="0"/>
      </a:spcAft>
      <a:defRPr kumimoji="1" b="1" kern="1200">
        <a:solidFill>
          <a:schemeClr val="tx1"/>
        </a:solidFill>
        <a:latin typeface="Arial" charset="0"/>
        <a:ea typeface="新細明體" charset="-120"/>
        <a:cs typeface="+mn-cs"/>
      </a:defRPr>
    </a:lvl3pPr>
    <a:lvl4pPr marL="1371600" algn="l" rtl="0" fontAlgn="base">
      <a:spcBef>
        <a:spcPct val="0"/>
      </a:spcBef>
      <a:spcAft>
        <a:spcPct val="0"/>
      </a:spcAft>
      <a:defRPr kumimoji="1" b="1" kern="1200">
        <a:solidFill>
          <a:schemeClr val="tx1"/>
        </a:solidFill>
        <a:latin typeface="Arial" charset="0"/>
        <a:ea typeface="新細明體" charset="-120"/>
        <a:cs typeface="+mn-cs"/>
      </a:defRPr>
    </a:lvl4pPr>
    <a:lvl5pPr marL="1828800" algn="l" rtl="0" fontAlgn="base">
      <a:spcBef>
        <a:spcPct val="0"/>
      </a:spcBef>
      <a:spcAft>
        <a:spcPct val="0"/>
      </a:spcAft>
      <a:defRPr kumimoji="1" b="1" kern="1200">
        <a:solidFill>
          <a:schemeClr val="tx1"/>
        </a:solidFill>
        <a:latin typeface="Arial" charset="0"/>
        <a:ea typeface="新細明體" charset="-120"/>
        <a:cs typeface="+mn-cs"/>
      </a:defRPr>
    </a:lvl5pPr>
    <a:lvl6pPr marL="2286000" algn="l" defTabSz="914400" rtl="0" eaLnBrk="1" latinLnBrk="0" hangingPunct="1">
      <a:defRPr kumimoji="1" b="1" kern="1200">
        <a:solidFill>
          <a:schemeClr val="tx1"/>
        </a:solidFill>
        <a:latin typeface="Arial" charset="0"/>
        <a:ea typeface="新細明體" charset="-120"/>
        <a:cs typeface="+mn-cs"/>
      </a:defRPr>
    </a:lvl6pPr>
    <a:lvl7pPr marL="2743200" algn="l" defTabSz="914400" rtl="0" eaLnBrk="1" latinLnBrk="0" hangingPunct="1">
      <a:defRPr kumimoji="1" b="1" kern="1200">
        <a:solidFill>
          <a:schemeClr val="tx1"/>
        </a:solidFill>
        <a:latin typeface="Arial" charset="0"/>
        <a:ea typeface="新細明體" charset="-120"/>
        <a:cs typeface="+mn-cs"/>
      </a:defRPr>
    </a:lvl7pPr>
    <a:lvl8pPr marL="3200400" algn="l" defTabSz="914400" rtl="0" eaLnBrk="1" latinLnBrk="0" hangingPunct="1">
      <a:defRPr kumimoji="1" b="1" kern="1200">
        <a:solidFill>
          <a:schemeClr val="tx1"/>
        </a:solidFill>
        <a:latin typeface="Arial" charset="0"/>
        <a:ea typeface="新細明體" charset="-120"/>
        <a:cs typeface="+mn-cs"/>
      </a:defRPr>
    </a:lvl8pPr>
    <a:lvl9pPr marL="3657600" algn="l" defTabSz="914400" rtl="0" eaLnBrk="1" latinLnBrk="0" hangingPunct="1">
      <a:defRPr kumimoji="1" b="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99FF"/>
    <a:srgbClr val="FF0000"/>
    <a:srgbClr val="33CC33"/>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等深淺樣式 4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113A9D2-9D6B-4929-AA2D-F23B5EE8CBE7}" styleName="佈景主題樣式 2 - 輔色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7AC3CCA-C797-4891-BE02-D94E43425B78}" styleName="中等深淺樣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71" autoAdjust="0"/>
    <p:restoredTop sz="90570" autoAdjust="0"/>
  </p:normalViewPr>
  <p:slideViewPr>
    <p:cSldViewPr>
      <p:cViewPr>
        <p:scale>
          <a:sx n="58" d="100"/>
          <a:sy n="58" d="100"/>
        </p:scale>
        <p:origin x="-2376" y="-59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12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kumimoji="0" sz="1200" b="0">
                <a:latin typeface="+mn-lt"/>
                <a:ea typeface="+mn-ea"/>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kumimoji="0" sz="1200" b="0">
                <a:latin typeface="+mn-lt"/>
                <a:ea typeface="+mn-ea"/>
              </a:defRPr>
            </a:lvl1pPr>
          </a:lstStyle>
          <a:p>
            <a:pPr>
              <a:defRPr/>
            </a:pPr>
            <a:fld id="{AA903A04-B266-44A8-805B-E8DD2D966122}" type="datetimeFigureOut">
              <a:rPr lang="zh-TW" altLang="en-US"/>
              <a:pPr>
                <a:defRPr/>
              </a:pPr>
              <a:t>2012/11/12</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endParaRPr lang="zh-TW" altLang="en-US" noProof="0"/>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kumimoji="0" sz="1200" b="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kumimoji="0" sz="1200" b="0">
                <a:latin typeface="+mn-lt"/>
                <a:ea typeface="+mn-ea"/>
              </a:defRPr>
            </a:lvl1pPr>
          </a:lstStyle>
          <a:p>
            <a:pPr>
              <a:defRPr/>
            </a:pPr>
            <a:fld id="{C9EB0396-5E25-4F1E-8B6C-52B20E57BCFD}" type="slidenum">
              <a:rPr lang="zh-TW" altLang="en-US"/>
              <a:pPr>
                <a:defRPr/>
              </a:pPr>
              <a:t>‹#›</a:t>
            </a:fld>
            <a:endParaRPr lang="zh-TW" altLang="en-US"/>
          </a:p>
        </p:txBody>
      </p:sp>
    </p:spTree>
    <p:extLst>
      <p:ext uri="{BB962C8B-B14F-4D97-AF65-F5344CB8AC3E}">
        <p14:creationId xmlns:p14="http://schemas.microsoft.com/office/powerpoint/2010/main" val="42454426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投影片圖像版面配置區 1"/>
          <p:cNvSpPr>
            <a:spLocks noGrp="1" noRot="1" noChangeAspect="1"/>
          </p:cNvSpPr>
          <p:nvPr>
            <p:ph type="sldImg"/>
          </p:nvPr>
        </p:nvSpPr>
        <p:spPr bwMode="auto">
          <a:noFill/>
          <a:ln>
            <a:solidFill>
              <a:srgbClr val="000000"/>
            </a:solidFill>
            <a:miter lim="800000"/>
            <a:headEnd/>
            <a:tailEnd/>
          </a:ln>
        </p:spPr>
      </p:sp>
      <p:sp>
        <p:nvSpPr>
          <p:cNvPr id="15362"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dirty="0" smtClean="0"/>
          </a:p>
        </p:txBody>
      </p:sp>
      <p:sp>
        <p:nvSpPr>
          <p:cNvPr id="15363"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9F8CBB-E825-4C45-9B38-7ACFED5CEB1F}" type="slidenum">
              <a:rPr lang="zh-TW" altLang="en-US"/>
              <a:pPr fontAlgn="base">
                <a:spcBef>
                  <a:spcPct val="0"/>
                </a:spcBef>
                <a:spcAft>
                  <a:spcPct val="0"/>
                </a:spcAft>
                <a:defRPr/>
              </a:pPr>
              <a:t>1</a:t>
            </a:fld>
            <a:endParaRPr lang="en-US" alt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投影片圖像版面配置區 1"/>
          <p:cNvSpPr>
            <a:spLocks noGrp="1" noRot="1" noChangeAspect="1"/>
          </p:cNvSpPr>
          <p:nvPr>
            <p:ph type="sldImg"/>
          </p:nvPr>
        </p:nvSpPr>
        <p:spPr bwMode="auto">
          <a:noFill/>
          <a:ln>
            <a:solidFill>
              <a:srgbClr val="000000"/>
            </a:solidFill>
            <a:miter lim="800000"/>
            <a:headEnd/>
            <a:tailEnd/>
          </a:ln>
        </p:spPr>
      </p:sp>
      <p:sp>
        <p:nvSpPr>
          <p:cNvPr id="17410"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TW" altLang="en-US" smtClean="0"/>
          </a:p>
        </p:txBody>
      </p:sp>
      <p:sp>
        <p:nvSpPr>
          <p:cNvPr id="17411"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E22BA8-076F-4096-970F-07D4813E66FC}" type="slidenum">
              <a:rPr lang="zh-TW" altLang="en-US">
                <a:solidFill>
                  <a:srgbClr val="000000"/>
                </a:solidFill>
              </a:rPr>
              <a:pPr fontAlgn="base">
                <a:spcBef>
                  <a:spcPct val="0"/>
                </a:spcBef>
                <a:spcAft>
                  <a:spcPct val="0"/>
                </a:spcAft>
                <a:defRPr/>
              </a:pPr>
              <a:t>2</a:t>
            </a:fld>
            <a:endParaRPr lang="zh-TW" alt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6200" y="8688388"/>
            <a:ext cx="2971800" cy="455612"/>
          </a:xfrm>
          <a:prstGeom prst="rect">
            <a:avLst/>
          </a:prstGeom>
          <a:noFill/>
          <a:ln w="9525">
            <a:noFill/>
            <a:miter lim="800000"/>
            <a:headEnd/>
            <a:tailEnd/>
          </a:ln>
        </p:spPr>
        <p:txBody>
          <a:bodyPr lIns="99040" tIns="49520" rIns="99040" bIns="49520" anchor="b"/>
          <a:lstStyle/>
          <a:p>
            <a:pPr algn="r" defTabSz="990600"/>
            <a:fld id="{8B2A0439-9B28-4411-8973-3A570F37DE60}" type="slidenum">
              <a:rPr lang="zh-TW" altLang="en-US" sz="1300" b="0">
                <a:latin typeface="Times New Roman" pitchFamily="18" charset="0"/>
              </a:rPr>
              <a:pPr algn="r" defTabSz="990600"/>
              <a:t>5</a:t>
            </a:fld>
            <a:endParaRPr lang="zh-TW" altLang="zh-TW" sz="1300" b="0">
              <a:latin typeface="Times New Roman" pitchFamily="18" charset="0"/>
            </a:endParaRPr>
          </a:p>
        </p:txBody>
      </p:sp>
      <p:sp>
        <p:nvSpPr>
          <p:cNvPr id="37891" name="投影片圖像版面配置區 1"/>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37892" name="備忘稿版面配置區 2"/>
          <p:cNvSpPr>
            <a:spLocks noGrp="1"/>
          </p:cNvSpPr>
          <p:nvPr>
            <p:ph type="body" idx="1"/>
          </p:nvPr>
        </p:nvSpPr>
        <p:spPr bwMode="auto">
          <a:xfrm>
            <a:off x="914400" y="4344988"/>
            <a:ext cx="5029200" cy="4111625"/>
          </a:xfrm>
          <a:noFill/>
        </p:spPr>
        <p:txBody>
          <a:bodyPr wrap="square" lIns="99040" tIns="49520" rIns="99040" bIns="49520" numCol="1" anchor="t" anchorCtr="0" compatLnSpc="1">
            <a:prstTxWarp prst="textNoShape">
              <a:avLst/>
            </a:prstTxWarp>
          </a:bodyPr>
          <a:lstStyle/>
          <a:p>
            <a:pPr eaLnBrk="1" hangingPunct="1"/>
            <a:endParaRPr lang="zh-TW" altLang="en-US" smtClean="0"/>
          </a:p>
        </p:txBody>
      </p:sp>
      <p:sp>
        <p:nvSpPr>
          <p:cNvPr id="37893" name="投影片編號版面配置區 3"/>
          <p:cNvSpPr txBox="1">
            <a:spLocks noGrp="1"/>
          </p:cNvSpPr>
          <p:nvPr/>
        </p:nvSpPr>
        <p:spPr bwMode="auto">
          <a:xfrm>
            <a:off x="3886200" y="8688388"/>
            <a:ext cx="2971800" cy="455612"/>
          </a:xfrm>
          <a:prstGeom prst="rect">
            <a:avLst/>
          </a:prstGeom>
          <a:noFill/>
          <a:ln w="9525">
            <a:noFill/>
            <a:miter lim="800000"/>
            <a:headEnd/>
            <a:tailEnd/>
          </a:ln>
        </p:spPr>
        <p:txBody>
          <a:bodyPr lIns="99040" tIns="49520" rIns="99040" bIns="49520" anchor="b"/>
          <a:lstStyle/>
          <a:p>
            <a:pPr algn="r" defTabSz="990600"/>
            <a:fld id="{C8819BD5-3006-469F-81C6-A55F5BC67FCD}" type="slidenum">
              <a:rPr lang="zh-TW" altLang="en-US" sz="1300" b="0">
                <a:latin typeface="Times New Roman" pitchFamily="18" charset="0"/>
              </a:rPr>
              <a:pPr algn="r" defTabSz="990600"/>
              <a:t>5</a:t>
            </a:fld>
            <a:endParaRPr lang="en-US" altLang="zh-TW" sz="1300" b="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txBox="1">
            <a:spLocks noGrp="1" noChangeArrowheads="1"/>
          </p:cNvSpPr>
          <p:nvPr/>
        </p:nvSpPr>
        <p:spPr bwMode="auto">
          <a:xfrm>
            <a:off x="3886200" y="8688388"/>
            <a:ext cx="2971800" cy="455612"/>
          </a:xfrm>
          <a:prstGeom prst="rect">
            <a:avLst/>
          </a:prstGeom>
          <a:noFill/>
          <a:ln w="9525">
            <a:noFill/>
            <a:miter lim="800000"/>
            <a:headEnd/>
            <a:tailEnd/>
          </a:ln>
        </p:spPr>
        <p:txBody>
          <a:bodyPr lIns="99040" tIns="49520" rIns="99040" bIns="49520" anchor="b"/>
          <a:lstStyle/>
          <a:p>
            <a:pPr algn="r" defTabSz="990600"/>
            <a:fld id="{4267DE62-F3C5-4B12-89C7-579991755CCF}" type="slidenum">
              <a:rPr lang="zh-TW" altLang="en-US" sz="1300" b="0">
                <a:latin typeface="Times New Roman" pitchFamily="18" charset="0"/>
              </a:rPr>
              <a:pPr algn="r" defTabSz="990600"/>
              <a:t>12</a:t>
            </a:fld>
            <a:endParaRPr lang="zh-TW" altLang="zh-TW" sz="1300" b="0">
              <a:latin typeface="Times New Roman" pitchFamily="18" charset="0"/>
            </a:endParaRPr>
          </a:p>
        </p:txBody>
      </p:sp>
      <p:sp>
        <p:nvSpPr>
          <p:cNvPr id="27650" name="投影片圖像版面配置區 1"/>
          <p:cNvSpPr>
            <a:spLocks noGrp="1" noRot="1" noChangeAspect="1" noTextEdit="1"/>
          </p:cNvSpPr>
          <p:nvPr>
            <p:ph type="sldImg"/>
          </p:nvPr>
        </p:nvSpPr>
        <p:spPr bwMode="auto">
          <a:xfrm>
            <a:off x="1143000" y="687388"/>
            <a:ext cx="4572000" cy="3429000"/>
          </a:xfrm>
          <a:noFill/>
          <a:ln>
            <a:solidFill>
              <a:srgbClr val="000000"/>
            </a:solidFill>
            <a:miter lim="800000"/>
            <a:headEnd/>
            <a:tailEnd/>
          </a:ln>
        </p:spPr>
      </p:sp>
      <p:sp>
        <p:nvSpPr>
          <p:cNvPr id="27651" name="備忘稿版面配置區 2"/>
          <p:cNvSpPr>
            <a:spLocks noGrp="1"/>
          </p:cNvSpPr>
          <p:nvPr>
            <p:ph type="body" idx="1"/>
          </p:nvPr>
        </p:nvSpPr>
        <p:spPr bwMode="auto">
          <a:xfrm>
            <a:off x="914400" y="4344988"/>
            <a:ext cx="5029200" cy="4111625"/>
          </a:xfrm>
          <a:noFill/>
        </p:spPr>
        <p:txBody>
          <a:bodyPr wrap="square" lIns="99040" tIns="49520" rIns="99040" bIns="49520" numCol="1" anchor="t" anchorCtr="0" compatLnSpc="1">
            <a:prstTxWarp prst="textNoShape">
              <a:avLst/>
            </a:prstTxWarp>
          </a:bodyPr>
          <a:lstStyle/>
          <a:p>
            <a:pPr eaLnBrk="1" hangingPunct="1"/>
            <a:endParaRPr lang="zh-TW" altLang="en-US" smtClean="0"/>
          </a:p>
        </p:txBody>
      </p:sp>
      <p:sp>
        <p:nvSpPr>
          <p:cNvPr id="27652" name="投影片編號版面配置區 3"/>
          <p:cNvSpPr txBox="1">
            <a:spLocks noGrp="1"/>
          </p:cNvSpPr>
          <p:nvPr/>
        </p:nvSpPr>
        <p:spPr bwMode="auto">
          <a:xfrm>
            <a:off x="3886200" y="8688388"/>
            <a:ext cx="2971800" cy="455612"/>
          </a:xfrm>
          <a:prstGeom prst="rect">
            <a:avLst/>
          </a:prstGeom>
          <a:noFill/>
          <a:ln w="9525">
            <a:noFill/>
            <a:miter lim="800000"/>
            <a:headEnd/>
            <a:tailEnd/>
          </a:ln>
        </p:spPr>
        <p:txBody>
          <a:bodyPr lIns="99040" tIns="49520" rIns="99040" bIns="49520" anchor="b"/>
          <a:lstStyle/>
          <a:p>
            <a:pPr algn="r" defTabSz="990600"/>
            <a:fld id="{370A77B5-56F7-4A75-B49E-8F3233286ADF}" type="slidenum">
              <a:rPr lang="zh-TW" altLang="en-US" sz="1300" b="0">
                <a:latin typeface="Times New Roman" pitchFamily="18" charset="0"/>
              </a:rPr>
              <a:pPr algn="r" defTabSz="990600"/>
              <a:t>12</a:t>
            </a:fld>
            <a:endParaRPr lang="en-US" altLang="zh-TW" sz="1300" b="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投影片圖像版面配置區 1"/>
          <p:cNvSpPr>
            <a:spLocks noGrp="1" noRot="1" noChangeAspect="1"/>
          </p:cNvSpPr>
          <p:nvPr>
            <p:ph type="sldImg"/>
          </p:nvPr>
        </p:nvSpPr>
        <p:spPr bwMode="auto">
          <a:noFill/>
          <a:ln>
            <a:solidFill>
              <a:srgbClr val="000000"/>
            </a:solidFill>
            <a:miter lim="800000"/>
            <a:headEnd/>
            <a:tailEnd/>
          </a:ln>
        </p:spPr>
      </p:sp>
      <p:sp>
        <p:nvSpPr>
          <p:cNvPr id="30722"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TW" altLang="en-US" smtClean="0"/>
          </a:p>
        </p:txBody>
      </p:sp>
      <p:sp>
        <p:nvSpPr>
          <p:cNvPr id="39939"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17AF7ED-903E-4D13-A7DA-2D4387FFE7BD}" type="slidenum">
              <a:rPr lang="zh-TW" altLang="en-US"/>
              <a:pPr fontAlgn="base">
                <a:spcBef>
                  <a:spcPct val="0"/>
                </a:spcBef>
                <a:spcAft>
                  <a:spcPct val="0"/>
                </a:spcAft>
                <a:defRPr/>
              </a:pPr>
              <a:t>14</a:t>
            </a:fld>
            <a:endParaRPr lang="zh-TW"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投影片圖像版面配置區 1"/>
          <p:cNvSpPr>
            <a:spLocks noGrp="1" noRot="1" noChangeAspect="1"/>
          </p:cNvSpPr>
          <p:nvPr>
            <p:ph type="sldImg"/>
          </p:nvPr>
        </p:nvSpPr>
        <p:spPr bwMode="auto">
          <a:noFill/>
          <a:ln>
            <a:solidFill>
              <a:srgbClr val="000000"/>
            </a:solidFill>
            <a:miter lim="800000"/>
            <a:headEnd/>
            <a:tailEnd/>
          </a:ln>
        </p:spPr>
      </p:sp>
      <p:sp>
        <p:nvSpPr>
          <p:cNvPr id="32770" name="備忘稿版面配置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TW" altLang="en-US" smtClean="0"/>
          </a:p>
        </p:txBody>
      </p:sp>
      <p:sp>
        <p:nvSpPr>
          <p:cNvPr id="39939" name="投影片編號版面配置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AFA61B-B4E5-4D39-8416-20DD4AD411EA}" type="slidenum">
              <a:rPr lang="zh-TW" altLang="en-US"/>
              <a:pPr fontAlgn="base">
                <a:spcBef>
                  <a:spcPct val="0"/>
                </a:spcBef>
                <a:spcAft>
                  <a:spcPct val="0"/>
                </a:spcAft>
                <a:defRPr/>
              </a:pPr>
              <a:t>15</a:t>
            </a:fld>
            <a:endParaRPr lang="zh-TW"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5C22570B-E586-49D5-B97B-C0D74B98A331}" type="slidenum">
              <a:rPr lang="zh-TW" altLang="en-US" smtClean="0"/>
              <a:t>20</a:t>
            </a:fld>
            <a:endParaRPr lang="zh-TW" altLang="en-US"/>
          </a:p>
        </p:txBody>
      </p:sp>
    </p:spTree>
    <p:extLst>
      <p:ext uri="{BB962C8B-B14F-4D97-AF65-F5344CB8AC3E}">
        <p14:creationId xmlns:p14="http://schemas.microsoft.com/office/powerpoint/2010/main" val="17911323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The switch-statement for the state machine may be </a:t>
            </a:r>
            <a:r>
              <a:rPr lang="en-US" altLang="zh-TW" b="1" dirty="0" smtClean="0"/>
              <a:t>implemented in main() or in individual ISR</a:t>
            </a:r>
          </a:p>
          <a:p>
            <a:endParaRPr lang="zh-TW" altLang="en-US" dirty="0"/>
          </a:p>
        </p:txBody>
      </p:sp>
      <p:sp>
        <p:nvSpPr>
          <p:cNvPr id="4" name="投影片編號版面配置區 3"/>
          <p:cNvSpPr>
            <a:spLocks noGrp="1"/>
          </p:cNvSpPr>
          <p:nvPr>
            <p:ph type="sldNum" sz="quarter" idx="10"/>
          </p:nvPr>
        </p:nvSpPr>
        <p:spPr/>
        <p:txBody>
          <a:bodyPr/>
          <a:lstStyle/>
          <a:p>
            <a:fld id="{5C22570B-E586-49D5-B97B-C0D74B98A331}" type="slidenum">
              <a:rPr lang="zh-TW" altLang="en-US" smtClean="0"/>
              <a:t>21</a:t>
            </a:fld>
            <a:endParaRPr lang="zh-TW" altLang="en-US"/>
          </a:p>
        </p:txBody>
      </p:sp>
    </p:spTree>
    <p:extLst>
      <p:ext uri="{BB962C8B-B14F-4D97-AF65-F5344CB8AC3E}">
        <p14:creationId xmlns:p14="http://schemas.microsoft.com/office/powerpoint/2010/main" val="1088560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pPr>
              <a:defRPr/>
            </a:pPr>
            <a:fld id="{B8F20BF3-29C7-4B60-A737-21868035C93F}" type="datetimeFigureOut">
              <a:rPr lang="zh-TW" altLang="en-US"/>
              <a:pPr>
                <a:defRPr/>
              </a:pPr>
              <a:t>2012/11/12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98BCA97A-1931-409B-810D-D6B4F1093C66}" type="slidenum">
              <a:rPr lang="zh-TW" altLang="en-US"/>
              <a:pPr>
                <a:defRPr/>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E019F240-92E2-4034-A3E8-DCC50A83C873}" type="datetimeFigureOut">
              <a:rPr lang="zh-TW" altLang="en-US"/>
              <a:pPr>
                <a:defRPr/>
              </a:pPr>
              <a:t>2012/11/12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53B8C281-12D8-490B-935F-D4E621C31B96}"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3931BE3F-08A3-4C56-8364-FD55CA8FABD8}" type="datetimeFigureOut">
              <a:rPr lang="zh-TW" altLang="en-US"/>
              <a:pPr>
                <a:defRPr/>
              </a:pPr>
              <a:t>2012/11/12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5AD1F32A-D78A-4763-8A3B-BD52A4549B22}"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fld id="{D1671D15-7DAC-4241-8E1F-2F84EAC05E68}" type="datetimeFigureOut">
              <a:rPr lang="zh-TW" altLang="en-US"/>
              <a:pPr>
                <a:defRPr/>
              </a:pPr>
              <a:t>2012/11/12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8871B430-C50E-4CC3-B062-477442924004}"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790E1899-BAF8-45AD-A65C-B55AD1B2C398}" type="datetimeFigureOut">
              <a:rPr lang="zh-TW" altLang="en-US"/>
              <a:pPr>
                <a:defRPr/>
              </a:pPr>
              <a:t>2012/11/12</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60564985-F8BE-46B1-8A28-99E0A78495B5}"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fld id="{B90BDB8C-C0F4-406E-9BB5-39B61DF8F7E3}" type="datetimeFigureOut">
              <a:rPr lang="zh-TW" altLang="en-US"/>
              <a:pPr>
                <a:defRPr/>
              </a:pPr>
              <a:t>2012/11/12</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00D9E4F6-CB09-4EC9-957D-1A7C51F7099C}"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fld id="{0D51EA82-7532-42BD-AC74-917BDC790D6A}" type="datetimeFigureOut">
              <a:rPr lang="zh-TW" altLang="en-US"/>
              <a:pPr>
                <a:defRPr/>
              </a:pPr>
              <a:t>2012/11/12</a:t>
            </a:fld>
            <a:endParaRPr lang="zh-TW" altLang="en-US"/>
          </a:p>
        </p:txBody>
      </p:sp>
      <p:sp>
        <p:nvSpPr>
          <p:cNvPr id="8" name="頁尾版面配置區 4"/>
          <p:cNvSpPr>
            <a:spLocks noGrp="1"/>
          </p:cNvSpPr>
          <p:nvPr>
            <p:ph type="ftr" sz="quarter" idx="11"/>
          </p:nvPr>
        </p:nvSpPr>
        <p:spPr/>
        <p:txBody>
          <a:bodyPr/>
          <a:lstStyle>
            <a:lvl1pPr>
              <a:defRPr/>
            </a:lvl1pPr>
          </a:lstStyle>
          <a:p>
            <a:pPr>
              <a:defRPr/>
            </a:pPr>
            <a:endParaRPr lang="zh-TW" altLang="en-US"/>
          </a:p>
        </p:txBody>
      </p:sp>
      <p:sp>
        <p:nvSpPr>
          <p:cNvPr id="9" name="投影片編號版面配置區 5"/>
          <p:cNvSpPr>
            <a:spLocks noGrp="1"/>
          </p:cNvSpPr>
          <p:nvPr>
            <p:ph type="sldNum" sz="quarter" idx="12"/>
          </p:nvPr>
        </p:nvSpPr>
        <p:spPr/>
        <p:txBody>
          <a:bodyPr/>
          <a:lstStyle>
            <a:lvl1pPr>
              <a:defRPr/>
            </a:lvl1pPr>
          </a:lstStyle>
          <a:p>
            <a:pPr>
              <a:defRPr/>
            </a:pPr>
            <a:fld id="{BDF1D974-9671-4C41-8FB9-38DD306144FF}"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pPr>
              <a:defRPr/>
            </a:pPr>
            <a:fld id="{D8297BCE-9C27-4E3D-84B9-030435FE5F48}" type="datetimeFigureOut">
              <a:rPr lang="zh-TW" altLang="en-US"/>
              <a:pPr>
                <a:defRPr/>
              </a:pPr>
              <a:t>2012/11/12</a:t>
            </a:fld>
            <a:endParaRPr lang="zh-TW" altLang="en-US"/>
          </a:p>
        </p:txBody>
      </p:sp>
      <p:sp>
        <p:nvSpPr>
          <p:cNvPr id="4" name="頁尾版面配置區 4"/>
          <p:cNvSpPr>
            <a:spLocks noGrp="1"/>
          </p:cNvSpPr>
          <p:nvPr>
            <p:ph type="ftr" sz="quarter" idx="11"/>
          </p:nvPr>
        </p:nvSpPr>
        <p:spPr/>
        <p:txBody>
          <a:bodyPr/>
          <a:lstStyle>
            <a:lvl1pPr>
              <a:defRPr/>
            </a:lvl1pPr>
          </a:lstStyle>
          <a:p>
            <a:pPr>
              <a:defRPr/>
            </a:pPr>
            <a:endParaRPr lang="zh-TW" altLang="en-US"/>
          </a:p>
        </p:txBody>
      </p:sp>
      <p:sp>
        <p:nvSpPr>
          <p:cNvPr id="5" name="投影片編號版面配置區 5"/>
          <p:cNvSpPr>
            <a:spLocks noGrp="1"/>
          </p:cNvSpPr>
          <p:nvPr>
            <p:ph type="sldNum" sz="quarter" idx="12"/>
          </p:nvPr>
        </p:nvSpPr>
        <p:spPr/>
        <p:txBody>
          <a:bodyPr/>
          <a:lstStyle>
            <a:lvl1pPr>
              <a:defRPr/>
            </a:lvl1pPr>
          </a:lstStyle>
          <a:p>
            <a:pPr>
              <a:defRPr/>
            </a:pPr>
            <a:fld id="{C32D202A-9001-44D0-9922-A6BC2CA7DEAE}"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6CC30E6E-CAD6-49AF-874A-6EC6A40ABC36}" type="datetimeFigureOut">
              <a:rPr lang="zh-TW" altLang="en-US"/>
              <a:pPr>
                <a:defRPr/>
              </a:pPr>
              <a:t>2012/11/12</a:t>
            </a:fld>
            <a:endParaRPr lang="zh-TW" altLang="en-US"/>
          </a:p>
        </p:txBody>
      </p:sp>
      <p:sp>
        <p:nvSpPr>
          <p:cNvPr id="3" name="頁尾版面配置區 4"/>
          <p:cNvSpPr>
            <a:spLocks noGrp="1"/>
          </p:cNvSpPr>
          <p:nvPr>
            <p:ph type="ftr" sz="quarter" idx="11"/>
          </p:nvPr>
        </p:nvSpPr>
        <p:spPr/>
        <p:txBody>
          <a:bodyPr/>
          <a:lstStyle>
            <a:lvl1pPr>
              <a:defRPr/>
            </a:lvl1pPr>
          </a:lstStyle>
          <a:p>
            <a:pPr>
              <a:defRPr/>
            </a:pPr>
            <a:endParaRPr lang="zh-TW" altLang="en-US"/>
          </a:p>
        </p:txBody>
      </p:sp>
      <p:sp>
        <p:nvSpPr>
          <p:cNvPr id="4" name="投影片編號版面配置區 5"/>
          <p:cNvSpPr>
            <a:spLocks noGrp="1"/>
          </p:cNvSpPr>
          <p:nvPr>
            <p:ph type="sldNum" sz="quarter" idx="12"/>
          </p:nvPr>
        </p:nvSpPr>
        <p:spPr/>
        <p:txBody>
          <a:bodyPr/>
          <a:lstStyle>
            <a:lvl1pPr>
              <a:defRPr/>
            </a:lvl1pPr>
          </a:lstStyle>
          <a:p>
            <a:pPr>
              <a:defRPr/>
            </a:pPr>
            <a:fld id="{F5603C65-9326-4338-BDA3-FF56186BB2F5}"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191D7C25-4DE4-4A7A-84DA-E629D2859489}" type="datetimeFigureOut">
              <a:rPr lang="zh-TW" altLang="en-US"/>
              <a:pPr>
                <a:defRPr/>
              </a:pPr>
              <a:t>2012/11/12</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5BB1622D-6BC9-413D-87CB-A6CC164EE603}"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5AA31AD5-B9C5-4863-A720-878B3F40A8EB}" type="datetimeFigureOut">
              <a:rPr lang="zh-TW" altLang="en-US"/>
              <a:pPr>
                <a:defRPr/>
              </a:pPr>
              <a:t>2012/11/12</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60FDBE17-7901-46B4-A993-4075923E405F}"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lumMod val="50000"/>
                <a:lumOff val="50000"/>
              </a:schemeClr>
            </a:gs>
            <a:gs pos="50000">
              <a:schemeClr val="accent1">
                <a:tint val="44500"/>
                <a:satMod val="160000"/>
              </a:schemeClr>
            </a:gs>
            <a:gs pos="100000">
              <a:schemeClr val="accent1">
                <a:tint val="23500"/>
                <a:satMod val="160000"/>
              </a:schemeClr>
            </a:gs>
          </a:gsLst>
          <a:lin ang="16200000" scaled="1"/>
          <a:tileRect/>
        </a:gra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b="0">
                <a:solidFill>
                  <a:prstClr val="black">
                    <a:tint val="75000"/>
                  </a:prstClr>
                </a:solidFill>
                <a:latin typeface="+mn-lt"/>
                <a:ea typeface="+mn-ea"/>
              </a:defRPr>
            </a:lvl1pPr>
          </a:lstStyle>
          <a:p>
            <a:pPr>
              <a:defRPr/>
            </a:pPr>
            <a:fld id="{A513BFF8-B0AC-450F-BDA0-74A245A388EE}" type="datetimeFigureOut">
              <a:rPr lang="zh-TW" altLang="en-US"/>
              <a:pPr>
                <a:defRPr/>
              </a:pPr>
              <a:t>2012/11/12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b="0">
                <a:solidFill>
                  <a:prstClr val="black">
                    <a:tint val="75000"/>
                  </a:prst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b="0">
                <a:solidFill>
                  <a:prstClr val="black">
                    <a:tint val="75000"/>
                  </a:prstClr>
                </a:solidFill>
                <a:latin typeface="+mn-lt"/>
                <a:ea typeface="+mn-ea"/>
              </a:defRPr>
            </a:lvl1pPr>
          </a:lstStyle>
          <a:p>
            <a:pPr>
              <a:defRPr/>
            </a:pPr>
            <a:fld id="{65AE109D-F635-4837-B3B9-850288ED50FF}"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83" r:id="rId1"/>
    <p:sldLayoutId id="2147483682" r:id="rId2"/>
    <p:sldLayoutId id="2147483681" r:id="rId3"/>
    <p:sldLayoutId id="2147483680" r:id="rId4"/>
    <p:sldLayoutId id="2147483679" r:id="rId5"/>
    <p:sldLayoutId id="2147483678" r:id="rId6"/>
    <p:sldLayoutId id="2147483677" r:id="rId7"/>
    <p:sldLayoutId id="2147483676" r:id="rId8"/>
    <p:sldLayoutId id="2147483675" r:id="rId9"/>
    <p:sldLayoutId id="2147483674" r:id="rId10"/>
    <p:sldLayoutId id="214748367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charset="-120"/>
        </a:defRPr>
      </a:lvl2pPr>
      <a:lvl3pPr algn="ctr" rtl="0" eaLnBrk="0" fontAlgn="base" hangingPunct="0">
        <a:spcBef>
          <a:spcPct val="0"/>
        </a:spcBef>
        <a:spcAft>
          <a:spcPct val="0"/>
        </a:spcAft>
        <a:defRPr sz="4400">
          <a:solidFill>
            <a:schemeClr val="tx1"/>
          </a:solidFill>
          <a:latin typeface="Calibri" pitchFamily="34" charset="0"/>
          <a:ea typeface="新細明體" charset="-120"/>
        </a:defRPr>
      </a:lvl3pPr>
      <a:lvl4pPr algn="ctr" rtl="0" eaLnBrk="0" fontAlgn="base" hangingPunct="0">
        <a:spcBef>
          <a:spcPct val="0"/>
        </a:spcBef>
        <a:spcAft>
          <a:spcPct val="0"/>
        </a:spcAft>
        <a:defRPr sz="4400">
          <a:solidFill>
            <a:schemeClr val="tx1"/>
          </a:solidFill>
          <a:latin typeface="Calibri" pitchFamily="34" charset="0"/>
          <a:ea typeface="新細明體" charset="-120"/>
        </a:defRPr>
      </a:lvl4pPr>
      <a:lvl5pPr algn="ctr" rtl="0" eaLnBrk="0" fontAlgn="base" hangingPunct="0">
        <a:spcBef>
          <a:spcPct val="0"/>
        </a:spcBef>
        <a:spcAft>
          <a:spcPct val="0"/>
        </a:spcAft>
        <a:defRPr sz="4400">
          <a:solidFill>
            <a:schemeClr val="tx1"/>
          </a:solidFill>
          <a:latin typeface="Calibri" pitchFamily="34" charset="0"/>
          <a:ea typeface="新細明體" charset="-120"/>
        </a:defRPr>
      </a:lvl5pPr>
      <a:lvl6pPr marL="457200" algn="ctr" rtl="0" fontAlgn="base">
        <a:spcBef>
          <a:spcPct val="0"/>
        </a:spcBef>
        <a:spcAft>
          <a:spcPct val="0"/>
        </a:spcAft>
        <a:defRPr sz="4400">
          <a:solidFill>
            <a:schemeClr val="tx1"/>
          </a:solidFill>
          <a:latin typeface="Calibri" pitchFamily="34" charset="0"/>
          <a:ea typeface="新細明體" charset="-120"/>
        </a:defRPr>
      </a:lvl6pPr>
      <a:lvl7pPr marL="914400" algn="ctr" rtl="0" fontAlgn="base">
        <a:spcBef>
          <a:spcPct val="0"/>
        </a:spcBef>
        <a:spcAft>
          <a:spcPct val="0"/>
        </a:spcAft>
        <a:defRPr sz="4400">
          <a:solidFill>
            <a:schemeClr val="tx1"/>
          </a:solidFill>
          <a:latin typeface="Calibri" pitchFamily="34" charset="0"/>
          <a:ea typeface="新細明體" charset="-120"/>
        </a:defRPr>
      </a:lvl7pPr>
      <a:lvl8pPr marL="1371600" algn="ctr" rtl="0" fontAlgn="base">
        <a:spcBef>
          <a:spcPct val="0"/>
        </a:spcBef>
        <a:spcAft>
          <a:spcPct val="0"/>
        </a:spcAft>
        <a:defRPr sz="4400">
          <a:solidFill>
            <a:schemeClr val="tx1"/>
          </a:solidFill>
          <a:latin typeface="Calibri" pitchFamily="34" charset="0"/>
          <a:ea typeface="新細明體" charset="-120"/>
        </a:defRPr>
      </a:lvl8pPr>
      <a:lvl9pPr marL="1828800" algn="ctr" rtl="0" fontAlgn="base">
        <a:spcBef>
          <a:spcPct val="0"/>
        </a:spcBef>
        <a:spcAft>
          <a:spcPct val="0"/>
        </a:spcAft>
        <a:defRPr sz="4400">
          <a:solidFill>
            <a:schemeClr val="tx1"/>
          </a:solidFill>
          <a:latin typeface="Calibri" pitchFamily="34" charset="0"/>
          <a:ea typeface="新細明體" charset="-12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標題 1"/>
          <p:cNvSpPr>
            <a:spLocks noGrp="1"/>
          </p:cNvSpPr>
          <p:nvPr>
            <p:ph type="ctrTitle"/>
          </p:nvPr>
        </p:nvSpPr>
        <p:spPr>
          <a:xfrm>
            <a:off x="685800" y="2130425"/>
            <a:ext cx="7989888" cy="1470025"/>
          </a:xfrm>
        </p:spPr>
        <p:txBody>
          <a:bodyPr/>
          <a:lstStyle/>
          <a:p>
            <a:pPr eaLnBrk="1" hangingPunct="1"/>
            <a:r>
              <a:rPr lang="en-US" altLang="zh-TW" sz="4000" smtClean="0"/>
              <a:t>LAB 8: Program Design Pattern </a:t>
            </a:r>
            <a:br>
              <a:rPr lang="en-US" altLang="zh-TW" sz="4000" smtClean="0"/>
            </a:br>
            <a:r>
              <a:rPr lang="en-US" altLang="zh-TW" sz="4000" smtClean="0"/>
              <a:t>and Software Architecture</a:t>
            </a:r>
            <a:endParaRPr lang="zh-TW" altLang="en-US" sz="4000" smtClean="0"/>
          </a:p>
        </p:txBody>
      </p:sp>
      <p:pic>
        <p:nvPicPr>
          <p:cNvPr id="14338" name="Picture 3" descr="MSP430 Chip"/>
          <p:cNvPicPr>
            <a:picLocks noChangeAspect="1" noChangeArrowheads="1"/>
          </p:cNvPicPr>
          <p:nvPr/>
        </p:nvPicPr>
        <p:blipFill>
          <a:blip r:embed="rId3" cstate="print"/>
          <a:srcRect/>
          <a:stretch>
            <a:fillRect/>
          </a:stretch>
        </p:blipFill>
        <p:spPr bwMode="auto">
          <a:xfrm rot="-1742094">
            <a:off x="5611813" y="3592513"/>
            <a:ext cx="3246437" cy="3048000"/>
          </a:xfrm>
          <a:prstGeom prst="rect">
            <a:avLst/>
          </a:prstGeom>
          <a:noFill/>
          <a:ln w="9525">
            <a:noFill/>
            <a:miter lim="800000"/>
            <a:headEnd/>
            <a:tailEnd/>
          </a:ln>
        </p:spPr>
      </p:pic>
      <p:sp>
        <p:nvSpPr>
          <p:cNvPr id="14339" name="副標題 2"/>
          <p:cNvSpPr>
            <a:spLocks noGrp="1"/>
          </p:cNvSpPr>
          <p:nvPr>
            <p:ph type="subTitle" idx="1"/>
          </p:nvPr>
        </p:nvSpPr>
        <p:spPr>
          <a:xfrm>
            <a:off x="1331913" y="3644900"/>
            <a:ext cx="6400800" cy="1752600"/>
          </a:xfrm>
        </p:spPr>
        <p:txBody>
          <a:bodyPr/>
          <a:lstStyle/>
          <a:p>
            <a:pPr eaLnBrk="1" hangingPunct="1"/>
            <a:r>
              <a:rPr lang="en-US" altLang="zh-TW" sz="2800" smtClean="0">
                <a:solidFill>
                  <a:srgbClr val="595959"/>
                </a:solidFill>
                <a:ea typeface="微軟正黑體" pitchFamily="34" charset="-120"/>
              </a:rPr>
              <a:t>Chung-Ta King</a:t>
            </a:r>
          </a:p>
          <a:p>
            <a:pPr eaLnBrk="1" hangingPunct="1"/>
            <a:r>
              <a:rPr lang="en-US" altLang="zh-TW" sz="2400" smtClean="0">
                <a:solidFill>
                  <a:srgbClr val="595959"/>
                </a:solidFill>
                <a:ea typeface="微軟正黑體" pitchFamily="34" charset="-120"/>
              </a:rPr>
              <a:t>National Tsing Hua University</a:t>
            </a:r>
          </a:p>
        </p:txBody>
      </p:sp>
      <p:sp>
        <p:nvSpPr>
          <p:cNvPr id="5" name="文字方塊 4"/>
          <p:cNvSpPr txBox="1"/>
          <p:nvPr/>
        </p:nvSpPr>
        <p:spPr>
          <a:xfrm>
            <a:off x="1692275" y="1300163"/>
            <a:ext cx="5813425" cy="461962"/>
          </a:xfrm>
          <a:prstGeom prst="rect">
            <a:avLst/>
          </a:prstGeom>
          <a:noFill/>
        </p:spPr>
        <p:txBody>
          <a:bodyPr wrap="none">
            <a:spAutoFit/>
          </a:bodyPr>
          <a:lstStyle/>
          <a:p>
            <a:pPr fontAlgn="auto">
              <a:spcBef>
                <a:spcPts val="0"/>
              </a:spcBef>
              <a:spcAft>
                <a:spcPts val="0"/>
              </a:spcAft>
              <a:defRPr/>
            </a:pPr>
            <a:r>
              <a:rPr kumimoji="0" lang="en-US" altLang="zh-TW" sz="2400" b="0" dirty="0">
                <a:solidFill>
                  <a:schemeClr val="accent4">
                    <a:lumMod val="75000"/>
                  </a:schemeClr>
                </a:solidFill>
                <a:latin typeface="微軟正黑體" pitchFamily="34" charset="-120"/>
                <a:ea typeface="微軟正黑體" pitchFamily="34" charset="-120"/>
              </a:rPr>
              <a:t>CS 4101 </a:t>
            </a:r>
            <a:r>
              <a:rPr kumimoji="0" lang="en-US" altLang="zh-TW" sz="2400" b="0" dirty="0">
                <a:solidFill>
                  <a:schemeClr val="accent4">
                    <a:lumMod val="75000"/>
                  </a:schemeClr>
                </a:solidFill>
                <a:latin typeface="+mn-lt"/>
                <a:ea typeface="+mn-ea"/>
              </a:rPr>
              <a:t>Introduction to Embedded Systems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標題 3"/>
          <p:cNvSpPr>
            <a:spLocks noGrp="1"/>
          </p:cNvSpPr>
          <p:nvPr>
            <p:ph type="ctrTitle"/>
          </p:nvPr>
        </p:nvSpPr>
        <p:spPr/>
        <p:txBody>
          <a:bodyPr/>
          <a:lstStyle/>
          <a:p>
            <a:r>
              <a:rPr lang="en-US" altLang="zh-TW" smtClean="0"/>
              <a:t>Program Design Pattern</a:t>
            </a:r>
            <a:endParaRPr lang="zh-TW" altLang="en-US" smtClean="0"/>
          </a:p>
        </p:txBody>
      </p:sp>
      <p:sp>
        <p:nvSpPr>
          <p:cNvPr id="5" name="副標題 4"/>
          <p:cNvSpPr>
            <a:spLocks noGrp="1"/>
          </p:cNvSpPr>
          <p:nvPr>
            <p:ph type="subTitle" idx="1"/>
          </p:nvPr>
        </p:nvSpPr>
        <p:spPr/>
        <p:txBody>
          <a:bodyPr/>
          <a:lstStyle/>
          <a:p>
            <a:pPr>
              <a:defRPr/>
            </a:pPr>
            <a:endParaRPr lang="zh-TW"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altLang="zh-TW" smtClean="0"/>
              <a:t>Recall Software UART Again</a:t>
            </a:r>
          </a:p>
        </p:txBody>
      </p:sp>
      <p:sp>
        <p:nvSpPr>
          <p:cNvPr id="25602" name="Content Placeholder 2"/>
          <p:cNvSpPr>
            <a:spLocks noGrp="1"/>
          </p:cNvSpPr>
          <p:nvPr>
            <p:ph idx="1"/>
          </p:nvPr>
        </p:nvSpPr>
        <p:spPr/>
        <p:txBody>
          <a:bodyPr/>
          <a:lstStyle/>
          <a:p>
            <a:r>
              <a:rPr lang="en-US" altLang="zh-TW" smtClean="0"/>
              <a:t>The ISR handling RXD:</a:t>
            </a:r>
          </a:p>
        </p:txBody>
      </p:sp>
      <p:sp>
        <p:nvSpPr>
          <p:cNvPr id="25603" name="Rectangle 3"/>
          <p:cNvSpPr>
            <a:spLocks noChangeArrowheads="1"/>
          </p:cNvSpPr>
          <p:nvPr/>
        </p:nvSpPr>
        <p:spPr bwMode="auto">
          <a:xfrm>
            <a:off x="539750" y="2355850"/>
            <a:ext cx="8064500" cy="4025900"/>
          </a:xfrm>
          <a:prstGeom prst="rect">
            <a:avLst/>
          </a:prstGeom>
          <a:solidFill>
            <a:schemeClr val="bg1"/>
          </a:solidFill>
          <a:ln w="9525">
            <a:solidFill>
              <a:schemeClr val="tx1"/>
            </a:solidFill>
            <a:miter lim="800000"/>
            <a:headEnd/>
            <a:tailEnd/>
          </a:ln>
        </p:spPr>
        <p:txBody>
          <a:bodyPr>
            <a:spAutoFit/>
          </a:bodyPr>
          <a:lstStyle/>
          <a:p>
            <a:pPr>
              <a:spcBef>
                <a:spcPct val="20000"/>
              </a:spcBef>
            </a:pPr>
            <a:r>
              <a:rPr kumimoji="0" lang="en-US" altLang="zh-TW">
                <a:latin typeface="Courier New" pitchFamily="49" charset="0"/>
                <a:cs typeface="Courier New" pitchFamily="49" charset="0"/>
              </a:rPr>
              <a:t>#pragma vector = TIMER0_A1_VECTOR</a:t>
            </a:r>
          </a:p>
          <a:p>
            <a:pPr>
              <a:spcBef>
                <a:spcPct val="20000"/>
              </a:spcBef>
            </a:pPr>
            <a:r>
              <a:rPr kumimoji="0" lang="en-US" altLang="zh-TW">
                <a:latin typeface="Courier New" pitchFamily="49" charset="0"/>
                <a:cs typeface="Courier New" pitchFamily="49" charset="0"/>
              </a:rPr>
              <a:t>__interrupt void Timer_A1_ISR(void) {</a:t>
            </a:r>
          </a:p>
          <a:p>
            <a:pPr>
              <a:spcBef>
                <a:spcPct val="20000"/>
              </a:spcBef>
            </a:pPr>
            <a:r>
              <a:rPr kumimoji="0" lang="en-US" altLang="zh-TW">
                <a:latin typeface="Courier New" pitchFamily="49" charset="0"/>
                <a:cs typeface="Courier New" pitchFamily="49" charset="0"/>
              </a:rPr>
              <a:t>  static unsigned char rxBitCnt = 8;</a:t>
            </a:r>
          </a:p>
          <a:p>
            <a:pPr>
              <a:spcBef>
                <a:spcPct val="20000"/>
              </a:spcBef>
            </a:pPr>
            <a:r>
              <a:rPr kumimoji="0" lang="en-US" altLang="zh-TW">
                <a:latin typeface="Courier New" pitchFamily="49" charset="0"/>
                <a:cs typeface="Courier New" pitchFamily="49" charset="0"/>
              </a:rPr>
              <a:t>  static unsigned char rxData = 0;</a:t>
            </a:r>
          </a:p>
          <a:p>
            <a:pPr>
              <a:spcBef>
                <a:spcPct val="20000"/>
              </a:spcBef>
            </a:pPr>
            <a:r>
              <a:rPr kumimoji="0" lang="en-US" altLang="zh-TW">
                <a:latin typeface="Courier New" pitchFamily="49" charset="0"/>
                <a:cs typeface="Courier New" pitchFamily="49" charset="0"/>
              </a:rPr>
              <a:t>  switch (__even_in_range(TA0IV, TA0IV_TAIFG)) { </a:t>
            </a:r>
          </a:p>
          <a:p>
            <a:pPr>
              <a:spcBef>
                <a:spcPct val="20000"/>
              </a:spcBef>
            </a:pPr>
            <a:r>
              <a:rPr kumimoji="0" lang="en-US" altLang="zh-TW">
                <a:latin typeface="Courier New" pitchFamily="49" charset="0"/>
                <a:cs typeface="Courier New" pitchFamily="49" charset="0"/>
              </a:rPr>
              <a:t>    case TA0IV_TACCR1:     // TACCR1 CCIFG - UART RX</a:t>
            </a:r>
          </a:p>
          <a:p>
            <a:pPr>
              <a:spcBef>
                <a:spcPct val="20000"/>
              </a:spcBef>
            </a:pPr>
            <a:r>
              <a:rPr kumimoji="0" lang="en-US" altLang="zh-TW">
                <a:latin typeface="Courier New" pitchFamily="49" charset="0"/>
                <a:cs typeface="Courier New" pitchFamily="49" charset="0"/>
              </a:rPr>
              <a:t>      TACCR1 += UART_TBIT; // Add Offset to CCRx</a:t>
            </a:r>
          </a:p>
          <a:p>
            <a:pPr>
              <a:spcBef>
                <a:spcPct val="20000"/>
              </a:spcBef>
            </a:pPr>
            <a:r>
              <a:rPr kumimoji="0" lang="en-US" altLang="zh-TW">
                <a:latin typeface="Courier New" pitchFamily="49" charset="0"/>
                <a:cs typeface="Courier New" pitchFamily="49" charset="0"/>
              </a:rPr>
              <a:t>      if (TACCTL1 &amp; CAP) { // On start bit edge</a:t>
            </a:r>
          </a:p>
          <a:p>
            <a:pPr>
              <a:spcBef>
                <a:spcPct val="20000"/>
              </a:spcBef>
            </a:pPr>
            <a:r>
              <a:rPr kumimoji="0" lang="en-US" altLang="zh-TW">
                <a:latin typeface="Courier New" pitchFamily="49" charset="0"/>
                <a:cs typeface="Courier New" pitchFamily="49" charset="0"/>
              </a:rPr>
              <a:t>        TACCTL1 &amp;= ~CAP;   // Switch to compare mode</a:t>
            </a:r>
          </a:p>
          <a:p>
            <a:pPr>
              <a:spcBef>
                <a:spcPct val="20000"/>
              </a:spcBef>
            </a:pPr>
            <a:r>
              <a:rPr kumimoji="0" lang="en-US" altLang="zh-TW">
                <a:latin typeface="Courier New" pitchFamily="49" charset="0"/>
                <a:cs typeface="Courier New" pitchFamily="49" charset="0"/>
              </a:rPr>
              <a:t>        TACCR1 += UART_TBIT_DIV_2; // To middle of D0</a:t>
            </a:r>
          </a:p>
          <a:p>
            <a:pPr>
              <a:spcBef>
                <a:spcPct val="20000"/>
              </a:spcBef>
            </a:pPr>
            <a:r>
              <a:rPr kumimoji="0" lang="en-US" altLang="zh-TW">
                <a:latin typeface="Courier New" pitchFamily="49" charset="0"/>
                <a:cs typeface="Courier New" pitchFamily="49" charset="0"/>
              </a:rPr>
              <a:t>      } else {             // Get next data bit</a:t>
            </a:r>
          </a:p>
          <a:p>
            <a:pPr>
              <a:spcBef>
                <a:spcPct val="20000"/>
              </a:spcBef>
            </a:pPr>
            <a:r>
              <a:rPr kumimoji="0" lang="en-US" altLang="zh-TW">
                <a:latin typeface="Courier New" pitchFamily="49" charset="0"/>
                <a:cs typeface="Courier New" pitchFamily="49" charset="0"/>
              </a:rPr>
              <a:t>        rxData &gt;&gt;= 1;</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投影片編號版面配置區 4"/>
          <p:cNvSpPr txBox="1">
            <a:spLocks noGrp="1"/>
          </p:cNvSpPr>
          <p:nvPr/>
        </p:nvSpPr>
        <p:spPr bwMode="auto">
          <a:xfrm>
            <a:off x="6731000" y="6229350"/>
            <a:ext cx="1905000" cy="457200"/>
          </a:xfrm>
          <a:prstGeom prst="rect">
            <a:avLst/>
          </a:prstGeom>
          <a:noFill/>
          <a:ln w="9525">
            <a:noFill/>
            <a:miter lim="800000"/>
            <a:headEnd/>
            <a:tailEnd/>
          </a:ln>
        </p:spPr>
        <p:txBody>
          <a:bodyPr anchor="b"/>
          <a:lstStyle/>
          <a:p>
            <a:pPr algn="r" eaLnBrk="0" hangingPunct="0">
              <a:spcBef>
                <a:spcPct val="50000"/>
              </a:spcBef>
            </a:pPr>
            <a:fld id="{09F66586-CC69-4E75-B610-C2812F9302D2}" type="slidenum">
              <a:rPr kumimoji="0" lang="zh-TW" altLang="en-US" sz="1400" b="0">
                <a:solidFill>
                  <a:schemeClr val="bg2"/>
                </a:solidFill>
              </a:rPr>
              <a:pPr algn="r" eaLnBrk="0" hangingPunct="0">
                <a:spcBef>
                  <a:spcPct val="50000"/>
                </a:spcBef>
              </a:pPr>
              <a:t>12</a:t>
            </a:fld>
            <a:endParaRPr kumimoji="0" lang="zh-TW" altLang="zh-TW" sz="1400" b="0">
              <a:solidFill>
                <a:schemeClr val="bg2"/>
              </a:solidFill>
            </a:endParaRPr>
          </a:p>
        </p:txBody>
      </p:sp>
      <p:sp>
        <p:nvSpPr>
          <p:cNvPr id="26626" name="標題 4"/>
          <p:cNvSpPr>
            <a:spLocks noGrp="1"/>
          </p:cNvSpPr>
          <p:nvPr>
            <p:ph type="title"/>
          </p:nvPr>
        </p:nvSpPr>
        <p:spPr/>
        <p:txBody>
          <a:bodyPr anchor="b"/>
          <a:lstStyle/>
          <a:p>
            <a:pPr eaLnBrk="1" hangingPunct="1"/>
            <a:r>
              <a:rPr lang="en-US" altLang="zh-TW" smtClean="0"/>
              <a:t>ISR Handling RXD</a:t>
            </a:r>
            <a:endParaRPr lang="zh-TW" altLang="en-US" sz="2400" smtClean="0"/>
          </a:p>
        </p:txBody>
      </p:sp>
      <p:sp>
        <p:nvSpPr>
          <p:cNvPr id="26627" name="內容版面配置區 2"/>
          <p:cNvSpPr>
            <a:spLocks noGrp="1"/>
          </p:cNvSpPr>
          <p:nvPr>
            <p:ph sz="half" idx="4294967295"/>
          </p:nvPr>
        </p:nvSpPr>
        <p:spPr>
          <a:xfrm>
            <a:off x="0" y="1676400"/>
            <a:ext cx="4013200" cy="4495800"/>
          </a:xfrm>
        </p:spPr>
        <p:txBody>
          <a:bodyPr/>
          <a:lstStyle/>
          <a:p>
            <a:pPr eaLnBrk="1" hangingPunct="1">
              <a:buFont typeface="Arial" charset="0"/>
              <a:buNone/>
            </a:pPr>
            <a:r>
              <a:rPr lang="en-US" altLang="zh-TW" sz="1200" b="1" smtClean="0"/>
              <a:t> </a:t>
            </a:r>
          </a:p>
        </p:txBody>
      </p:sp>
      <p:graphicFrame>
        <p:nvGraphicFramePr>
          <p:cNvPr id="54277" name="Group 5"/>
          <p:cNvGraphicFramePr>
            <a:graphicFrameLocks noGrp="1"/>
          </p:cNvGraphicFramePr>
          <p:nvPr/>
        </p:nvGraphicFramePr>
        <p:xfrm>
          <a:off x="468313" y="1484313"/>
          <a:ext cx="8352730" cy="5151120"/>
        </p:xfrm>
        <a:graphic>
          <a:graphicData uri="http://schemas.openxmlformats.org/drawingml/2006/table">
            <a:tbl>
              <a:tblPr/>
              <a:tblGrid>
                <a:gridCol w="8352730"/>
              </a:tblGrid>
              <a:tr h="417671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if (TACCTL1 &amp; SCCI) { // Get bit from latch</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rxData</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0x80;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rxBitCnt</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if (</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rxBitCnt</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0) {  // All bits </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RXed</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rxBuffer</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rxData</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Store in global</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rxBitCnt</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8;       // Re-load bit counter</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TACCTL1 |= CAP;     // Switch to capture</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r>
                        <a:rPr kumimoji="0" lang="en-US" altLang="zh-TW" sz="2000" b="1" i="0" u="none" strike="noStrike" cap="none" normalizeH="0" baseline="0" dirty="0" smtClean="0">
                          <a:ln>
                            <a:noFill/>
                          </a:ln>
                          <a:solidFill>
                            <a:srgbClr val="FF0000"/>
                          </a:solidFill>
                          <a:effectLst/>
                          <a:latin typeface="Courier New" pitchFamily="49" charset="0"/>
                          <a:ea typeface="新細明體" charset="-120"/>
                          <a:cs typeface="Courier New" pitchFamily="49" charset="0"/>
                        </a:rPr>
                        <a:t>__</a:t>
                      </a:r>
                      <a:r>
                        <a:rPr kumimoji="0" lang="en-US" altLang="zh-TW" sz="2000" b="1" i="0" u="none" strike="noStrike" cap="none" normalizeH="0" baseline="0" dirty="0" err="1" smtClean="0">
                          <a:ln>
                            <a:noFill/>
                          </a:ln>
                          <a:solidFill>
                            <a:srgbClr val="FF0000"/>
                          </a:solidFill>
                          <a:effectLst/>
                          <a:latin typeface="Courier New" pitchFamily="49" charset="0"/>
                          <a:ea typeface="新細明體" charset="-120"/>
                          <a:cs typeface="Courier New" pitchFamily="49" charset="0"/>
                        </a:rPr>
                        <a:t>bic_SR_register_on_exit</a:t>
                      </a:r>
                      <a:r>
                        <a:rPr kumimoji="0" lang="en-US" altLang="zh-TW" sz="2000" b="1" i="0" u="none" strike="noStrike" cap="none" normalizeH="0" baseline="0" dirty="0" smtClean="0">
                          <a:ln>
                            <a:noFill/>
                          </a:ln>
                          <a:solidFill>
                            <a:srgbClr val="FF0000"/>
                          </a:solidFill>
                          <a:effectLst/>
                          <a:latin typeface="Courier New" pitchFamily="49" charset="0"/>
                          <a:ea typeface="新細明體" charset="-120"/>
                          <a:cs typeface="Courier New" pitchFamily="49" charset="0"/>
                        </a:rPr>
                        <a:t>(LPM0_bits);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Clear LPM0 bits from 0(SR)</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break;</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
        <p:nvSpPr>
          <p:cNvPr id="6" name="文字方塊 5"/>
          <p:cNvSpPr txBox="1"/>
          <p:nvPr/>
        </p:nvSpPr>
        <p:spPr>
          <a:xfrm>
            <a:off x="7092950" y="4797425"/>
            <a:ext cx="1227138" cy="708025"/>
          </a:xfrm>
          <a:prstGeom prst="rect">
            <a:avLst/>
          </a:prstGeom>
          <a:noFill/>
          <a:ln>
            <a:solidFill>
              <a:srgbClr val="FF0000"/>
            </a:solidFill>
          </a:ln>
        </p:spPr>
        <p:txBody>
          <a:bodyPr wrap="none">
            <a:spAutoFit/>
          </a:bodyPr>
          <a:lstStyle/>
          <a:p>
            <a:pPr>
              <a:defRPr/>
            </a:pPr>
            <a:r>
              <a:rPr lang="en-US" altLang="zh-TW" sz="2000" b="0" dirty="0">
                <a:solidFill>
                  <a:srgbClr val="FF0000"/>
                </a:solidFill>
                <a:latin typeface="+mn-lt"/>
              </a:rPr>
              <a:t>Wake up </a:t>
            </a:r>
          </a:p>
          <a:p>
            <a:pPr>
              <a:defRPr/>
            </a:pPr>
            <a:r>
              <a:rPr lang="en-US" altLang="zh-TW" sz="2000" b="0" dirty="0">
                <a:solidFill>
                  <a:srgbClr val="FF0000"/>
                </a:solidFill>
                <a:latin typeface="+mn-lt"/>
              </a:rPr>
              <a:t>main loop</a:t>
            </a:r>
            <a:endParaRPr lang="zh-TW" altLang="en-US" sz="2000" b="0" dirty="0">
              <a:solidFill>
                <a:srgbClr val="FF0000"/>
              </a:solidFill>
              <a:latin typeface="+mn-lt"/>
            </a:endParaRPr>
          </a:p>
        </p:txBody>
      </p:sp>
      <p:cxnSp>
        <p:nvCxnSpPr>
          <p:cNvPr id="7" name="直線單箭頭接點 7"/>
          <p:cNvCxnSpPr>
            <a:stCxn id="6" idx="1"/>
          </p:cNvCxnSpPr>
          <p:nvPr/>
        </p:nvCxnSpPr>
        <p:spPr>
          <a:xfrm flipH="1" flipV="1">
            <a:off x="6516688" y="4365625"/>
            <a:ext cx="576262" cy="785813"/>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altLang="zh-TW" smtClean="0"/>
              <a:t>ISR Actually Runs a State Machine</a:t>
            </a:r>
          </a:p>
        </p:txBody>
      </p:sp>
      <p:sp>
        <p:nvSpPr>
          <p:cNvPr id="3" name="Oval 2"/>
          <p:cNvSpPr/>
          <p:nvPr/>
        </p:nvSpPr>
        <p:spPr>
          <a:xfrm>
            <a:off x="1331913" y="4005263"/>
            <a:ext cx="1223962" cy="1152525"/>
          </a:xfrm>
          <a:prstGeom prst="ellipse">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2000" b="0" dirty="0"/>
              <a:t>Start Bit</a:t>
            </a:r>
          </a:p>
        </p:txBody>
      </p:sp>
      <p:sp>
        <p:nvSpPr>
          <p:cNvPr id="4" name="Half Frame 3"/>
          <p:cNvSpPr/>
          <p:nvPr/>
        </p:nvSpPr>
        <p:spPr>
          <a:xfrm rot="7805051">
            <a:off x="3632994" y="5614194"/>
            <a:ext cx="431800" cy="382588"/>
          </a:xfrm>
          <a:prstGeom prst="halfFrame">
            <a:avLst/>
          </a:prstGeom>
          <a:solidFill>
            <a:srgbClr val="FFFF00"/>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b="0">
              <a:solidFill>
                <a:schemeClr val="tx1"/>
              </a:solidFill>
            </a:endParaRPr>
          </a:p>
        </p:txBody>
      </p:sp>
      <p:sp>
        <p:nvSpPr>
          <p:cNvPr id="5" name="Oval 4"/>
          <p:cNvSpPr/>
          <p:nvPr/>
        </p:nvSpPr>
        <p:spPr>
          <a:xfrm>
            <a:off x="3995738" y="2852738"/>
            <a:ext cx="1223962" cy="1152525"/>
          </a:xfrm>
          <a:prstGeom prst="ellipse">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2000" b="0" dirty="0"/>
              <a:t>Data Bit</a:t>
            </a:r>
          </a:p>
        </p:txBody>
      </p:sp>
      <p:sp>
        <p:nvSpPr>
          <p:cNvPr id="6" name="Oval 5"/>
          <p:cNvSpPr/>
          <p:nvPr/>
        </p:nvSpPr>
        <p:spPr>
          <a:xfrm>
            <a:off x="6732588" y="4005263"/>
            <a:ext cx="1223962" cy="1152525"/>
          </a:xfrm>
          <a:prstGeom prst="ellipse">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2000" b="0" dirty="0"/>
              <a:t>Stop Bit</a:t>
            </a:r>
          </a:p>
        </p:txBody>
      </p:sp>
      <p:cxnSp>
        <p:nvCxnSpPr>
          <p:cNvPr id="8" name="Straight Arrow Connector 7"/>
          <p:cNvCxnSpPr>
            <a:stCxn id="3" idx="7"/>
            <a:endCxn id="5" idx="3"/>
          </p:cNvCxnSpPr>
          <p:nvPr/>
        </p:nvCxnSpPr>
        <p:spPr>
          <a:xfrm flipV="1">
            <a:off x="2376488" y="3836988"/>
            <a:ext cx="1798637" cy="336550"/>
          </a:xfrm>
          <a:prstGeom prst="straightConnector1">
            <a:avLst/>
          </a:prstGeom>
          <a:ln>
            <a:solidFill>
              <a:srgbClr val="FFFF00"/>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stCxn id="5" idx="5"/>
            <a:endCxn id="6" idx="1"/>
          </p:cNvCxnSpPr>
          <p:nvPr/>
        </p:nvCxnSpPr>
        <p:spPr>
          <a:xfrm>
            <a:off x="5040313" y="3836988"/>
            <a:ext cx="1871662" cy="336550"/>
          </a:xfrm>
          <a:prstGeom prst="straightConnector1">
            <a:avLst/>
          </a:prstGeom>
          <a:ln>
            <a:solidFill>
              <a:srgbClr val="FFFF00"/>
            </a:solidFill>
            <a:tailEnd type="arrow"/>
          </a:ln>
        </p:spPr>
        <p:style>
          <a:lnRef idx="2">
            <a:schemeClr val="accent1"/>
          </a:lnRef>
          <a:fillRef idx="0">
            <a:schemeClr val="accent1"/>
          </a:fillRef>
          <a:effectRef idx="1">
            <a:schemeClr val="accent1"/>
          </a:effectRef>
          <a:fontRef idx="minor">
            <a:schemeClr val="tx1"/>
          </a:fontRef>
        </p:style>
      </p:cxnSp>
      <p:sp>
        <p:nvSpPr>
          <p:cNvPr id="15" name="Arc 14"/>
          <p:cNvSpPr/>
          <p:nvPr/>
        </p:nvSpPr>
        <p:spPr>
          <a:xfrm>
            <a:off x="4140200" y="2133600"/>
            <a:ext cx="936625" cy="935038"/>
          </a:xfrm>
          <a:prstGeom prst="arc">
            <a:avLst>
              <a:gd name="adj1" fmla="val 8076896"/>
              <a:gd name="adj2" fmla="val 2861097"/>
            </a:avLst>
          </a:prstGeom>
          <a:ln>
            <a:solidFill>
              <a:srgbClr val="FFFF00"/>
            </a:solidFill>
            <a:tailEnd type="triangle" w="lg" len="lg"/>
          </a:ln>
        </p:spPr>
        <p:style>
          <a:lnRef idx="2">
            <a:schemeClr val="accent1"/>
          </a:lnRef>
          <a:fillRef idx="0">
            <a:schemeClr val="accent1"/>
          </a:fillRef>
          <a:effectRef idx="1">
            <a:schemeClr val="accent1"/>
          </a:effectRef>
          <a:fontRef idx="minor">
            <a:schemeClr val="tx1"/>
          </a:fontRef>
        </p:style>
        <p:txBody>
          <a:bodyPr anchor="ctr"/>
          <a:lstStyle/>
          <a:p>
            <a:pPr algn="ctr">
              <a:defRPr/>
            </a:pPr>
            <a:endParaRPr lang="en-US" b="0"/>
          </a:p>
        </p:txBody>
      </p:sp>
      <p:sp>
        <p:nvSpPr>
          <p:cNvPr id="28681" name="TextBox 15"/>
          <p:cNvSpPr txBox="1">
            <a:spLocks noChangeArrowheads="1"/>
          </p:cNvSpPr>
          <p:nvPr/>
        </p:nvSpPr>
        <p:spPr bwMode="auto">
          <a:xfrm>
            <a:off x="1619250" y="3359150"/>
            <a:ext cx="2455863" cy="646113"/>
          </a:xfrm>
          <a:prstGeom prst="rect">
            <a:avLst/>
          </a:prstGeom>
          <a:noFill/>
          <a:ln w="9525">
            <a:noFill/>
            <a:miter lim="800000"/>
            <a:headEnd/>
            <a:tailEnd/>
          </a:ln>
        </p:spPr>
        <p:txBody>
          <a:bodyPr wrap="none">
            <a:spAutoFit/>
          </a:bodyPr>
          <a:lstStyle/>
          <a:p>
            <a:r>
              <a:rPr lang="en-US" altLang="zh-TW" b="0"/>
              <a:t>Timer_up</a:t>
            </a:r>
          </a:p>
          <a:p>
            <a:r>
              <a:rPr lang="en-US" altLang="zh-TW" b="0"/>
              <a:t>/ Prepare RX data bits</a:t>
            </a:r>
          </a:p>
        </p:txBody>
      </p:sp>
      <p:sp>
        <p:nvSpPr>
          <p:cNvPr id="17" name="Oval 16"/>
          <p:cNvSpPr/>
          <p:nvPr/>
        </p:nvSpPr>
        <p:spPr>
          <a:xfrm>
            <a:off x="4140200" y="5157788"/>
            <a:ext cx="1223963" cy="1150937"/>
          </a:xfrm>
          <a:prstGeom prst="ellipse">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2000" b="0" dirty="0"/>
              <a:t>Idle</a:t>
            </a:r>
          </a:p>
        </p:txBody>
      </p:sp>
      <p:cxnSp>
        <p:nvCxnSpPr>
          <p:cNvPr id="19" name="Straight Arrow Connector 18"/>
          <p:cNvCxnSpPr>
            <a:stCxn id="17" idx="1"/>
            <a:endCxn id="3" idx="5"/>
          </p:cNvCxnSpPr>
          <p:nvPr/>
        </p:nvCxnSpPr>
        <p:spPr>
          <a:xfrm flipH="1" flipV="1">
            <a:off x="2376488" y="4987925"/>
            <a:ext cx="1943100" cy="338138"/>
          </a:xfrm>
          <a:prstGeom prst="straightConnector1">
            <a:avLst/>
          </a:prstGeom>
          <a:ln>
            <a:solidFill>
              <a:srgbClr val="FFFF00"/>
            </a:solidFill>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6" idx="3"/>
            <a:endCxn id="17" idx="7"/>
          </p:cNvCxnSpPr>
          <p:nvPr/>
        </p:nvCxnSpPr>
        <p:spPr>
          <a:xfrm flipH="1">
            <a:off x="5184775" y="4987925"/>
            <a:ext cx="1727200" cy="338138"/>
          </a:xfrm>
          <a:prstGeom prst="straightConnector1">
            <a:avLst/>
          </a:prstGeom>
          <a:ln>
            <a:solidFill>
              <a:srgbClr val="FFFF00"/>
            </a:solidFill>
            <a:tailEnd type="arrow"/>
          </a:ln>
        </p:spPr>
        <p:style>
          <a:lnRef idx="2">
            <a:schemeClr val="accent1"/>
          </a:lnRef>
          <a:fillRef idx="0">
            <a:schemeClr val="accent1"/>
          </a:fillRef>
          <a:effectRef idx="1">
            <a:schemeClr val="accent1"/>
          </a:effectRef>
          <a:fontRef idx="minor">
            <a:schemeClr val="tx1"/>
          </a:fontRef>
        </p:style>
      </p:cxnSp>
      <p:sp>
        <p:nvSpPr>
          <p:cNvPr id="28685" name="TextBox 21"/>
          <p:cNvSpPr txBox="1">
            <a:spLocks noChangeArrowheads="1"/>
          </p:cNvSpPr>
          <p:nvPr/>
        </p:nvSpPr>
        <p:spPr bwMode="auto">
          <a:xfrm>
            <a:off x="2165350" y="5014913"/>
            <a:ext cx="2262188" cy="646112"/>
          </a:xfrm>
          <a:prstGeom prst="rect">
            <a:avLst/>
          </a:prstGeom>
          <a:noFill/>
          <a:ln w="9525">
            <a:noFill/>
            <a:miter lim="800000"/>
            <a:headEnd/>
            <a:tailEnd/>
          </a:ln>
        </p:spPr>
        <p:txBody>
          <a:bodyPr wrap="none">
            <a:spAutoFit/>
          </a:bodyPr>
          <a:lstStyle/>
          <a:p>
            <a:r>
              <a:rPr lang="en-US" altLang="zh-TW" b="0"/>
              <a:t>Drop_edge</a:t>
            </a:r>
          </a:p>
          <a:p>
            <a:r>
              <a:rPr lang="en-US" altLang="zh-TW" b="0"/>
              <a:t>/Prepare RX stop bit</a:t>
            </a:r>
          </a:p>
        </p:txBody>
      </p:sp>
      <p:sp>
        <p:nvSpPr>
          <p:cNvPr id="28686" name="TextBox 22"/>
          <p:cNvSpPr txBox="1">
            <a:spLocks noChangeArrowheads="1"/>
          </p:cNvSpPr>
          <p:nvPr/>
        </p:nvSpPr>
        <p:spPr bwMode="auto">
          <a:xfrm>
            <a:off x="5003800" y="1916113"/>
            <a:ext cx="2841625" cy="647700"/>
          </a:xfrm>
          <a:prstGeom prst="rect">
            <a:avLst/>
          </a:prstGeom>
          <a:noFill/>
          <a:ln w="9525">
            <a:noFill/>
            <a:miter lim="800000"/>
            <a:headEnd/>
            <a:tailEnd/>
          </a:ln>
        </p:spPr>
        <p:txBody>
          <a:bodyPr wrap="none">
            <a:spAutoFit/>
          </a:bodyPr>
          <a:lstStyle/>
          <a:p>
            <a:r>
              <a:rPr lang="en-US" altLang="zh-TW" b="0"/>
              <a:t>Timer_up &amp;&amp; rxBitCnt &gt; 0 </a:t>
            </a:r>
          </a:p>
          <a:p>
            <a:r>
              <a:rPr lang="en-US" altLang="zh-TW" b="0"/>
              <a:t>/ Prepare RX next data bit</a:t>
            </a:r>
          </a:p>
        </p:txBody>
      </p:sp>
      <p:sp>
        <p:nvSpPr>
          <p:cNvPr id="28687" name="TextBox 23"/>
          <p:cNvSpPr txBox="1">
            <a:spLocks noChangeArrowheads="1"/>
          </p:cNvSpPr>
          <p:nvPr/>
        </p:nvSpPr>
        <p:spPr bwMode="auto">
          <a:xfrm>
            <a:off x="5435600" y="3357563"/>
            <a:ext cx="2841625" cy="646112"/>
          </a:xfrm>
          <a:prstGeom prst="rect">
            <a:avLst/>
          </a:prstGeom>
          <a:noFill/>
          <a:ln w="9525">
            <a:noFill/>
            <a:miter lim="800000"/>
            <a:headEnd/>
            <a:tailEnd/>
          </a:ln>
        </p:spPr>
        <p:txBody>
          <a:bodyPr wrap="none">
            <a:spAutoFit/>
          </a:bodyPr>
          <a:lstStyle/>
          <a:p>
            <a:r>
              <a:rPr lang="en-US" altLang="zh-TW" b="0"/>
              <a:t>Timer_up &amp;&amp; rxBitCnt = 0 </a:t>
            </a:r>
          </a:p>
          <a:p>
            <a:r>
              <a:rPr lang="en-US" altLang="zh-TW" b="0"/>
              <a:t>/ Prepare RX stop bit</a:t>
            </a:r>
          </a:p>
        </p:txBody>
      </p:sp>
      <p:sp>
        <p:nvSpPr>
          <p:cNvPr id="28688" name="TextBox 24"/>
          <p:cNvSpPr txBox="1">
            <a:spLocks noChangeArrowheads="1"/>
          </p:cNvSpPr>
          <p:nvPr/>
        </p:nvSpPr>
        <p:spPr bwMode="auto">
          <a:xfrm>
            <a:off x="5508625" y="5229225"/>
            <a:ext cx="1890713" cy="646113"/>
          </a:xfrm>
          <a:prstGeom prst="rect">
            <a:avLst/>
          </a:prstGeom>
          <a:noFill/>
          <a:ln w="9525">
            <a:noFill/>
            <a:miter lim="800000"/>
            <a:headEnd/>
            <a:tailEnd/>
          </a:ln>
        </p:spPr>
        <p:txBody>
          <a:bodyPr wrap="none">
            <a:spAutoFit/>
          </a:bodyPr>
          <a:lstStyle/>
          <a:p>
            <a:r>
              <a:rPr lang="en-US" altLang="zh-TW" b="0"/>
              <a:t>Timer_up</a:t>
            </a:r>
            <a:br>
              <a:rPr lang="en-US" altLang="zh-TW" b="0"/>
            </a:br>
            <a:r>
              <a:rPr lang="en-US" altLang="zh-TW" b="0"/>
              <a:t>/ Return RX byte</a:t>
            </a:r>
          </a:p>
        </p:txBody>
      </p:sp>
      <p:sp>
        <p:nvSpPr>
          <p:cNvPr id="26" name="TextBox 25"/>
          <p:cNvSpPr txBox="1"/>
          <p:nvPr/>
        </p:nvSpPr>
        <p:spPr>
          <a:xfrm>
            <a:off x="906463" y="1700213"/>
            <a:ext cx="2225675" cy="1323975"/>
          </a:xfrm>
          <a:prstGeom prst="rect">
            <a:avLst/>
          </a:prstGeom>
          <a:noFill/>
        </p:spPr>
        <p:txBody>
          <a:bodyPr wrap="none">
            <a:spAutoFit/>
          </a:bodyPr>
          <a:lstStyle/>
          <a:p>
            <a:pPr>
              <a:defRPr/>
            </a:pPr>
            <a:r>
              <a:rPr lang="en-US" sz="2000" b="0" dirty="0">
                <a:latin typeface="Tahoma"/>
                <a:cs typeface="Tahoma"/>
              </a:rPr>
              <a:t>Triggering events:</a:t>
            </a:r>
          </a:p>
          <a:p>
            <a:pPr marL="285750" indent="-285750">
              <a:buFontTx/>
              <a:buChar char="-"/>
              <a:defRPr/>
            </a:pPr>
            <a:r>
              <a:rPr lang="en-US" sz="2000" b="0" dirty="0">
                <a:latin typeface="Tahoma"/>
                <a:cs typeface="Tahoma"/>
              </a:rPr>
              <a:t>Falling edge</a:t>
            </a:r>
          </a:p>
          <a:p>
            <a:pPr marL="285750" indent="-285750">
              <a:buFontTx/>
              <a:buChar char="-"/>
              <a:defRPr/>
            </a:pPr>
            <a:r>
              <a:rPr lang="en-US" sz="2000" b="0" dirty="0" err="1">
                <a:latin typeface="Tahoma"/>
                <a:cs typeface="Tahoma"/>
              </a:rPr>
              <a:t>rxBitCnt</a:t>
            </a:r>
            <a:r>
              <a:rPr lang="en-US" sz="2000" b="0" dirty="0">
                <a:latin typeface="Tahoma"/>
                <a:cs typeface="Tahoma"/>
              </a:rPr>
              <a:t> == 0</a:t>
            </a:r>
          </a:p>
          <a:p>
            <a:pPr marL="285750" indent="-285750">
              <a:buFontTx/>
              <a:buChar char="-"/>
              <a:defRPr/>
            </a:pPr>
            <a:r>
              <a:rPr lang="en-US" sz="2000" b="0" dirty="0">
                <a:latin typeface="Tahoma"/>
                <a:cs typeface="Tahoma"/>
              </a:rPr>
              <a:t>Timer up</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4"/>
          <p:cNvSpPr>
            <a:spLocks noGrp="1"/>
          </p:cNvSpPr>
          <p:nvPr>
            <p:ph type="title"/>
          </p:nvPr>
        </p:nvSpPr>
        <p:spPr/>
        <p:txBody>
          <a:bodyPr/>
          <a:lstStyle/>
          <a:p>
            <a:r>
              <a:rPr lang="en-US" altLang="zh-TW" smtClean="0"/>
              <a:t>Basic Lab 2 (1/2)</a:t>
            </a:r>
            <a:endParaRPr lang="zh-TW" altLang="en-US" dirty="0" smtClean="0"/>
          </a:p>
        </p:txBody>
      </p:sp>
      <p:sp>
        <p:nvSpPr>
          <p:cNvPr id="29698" name="Rectangle 5"/>
          <p:cNvSpPr>
            <a:spLocks noGrp="1"/>
          </p:cNvSpPr>
          <p:nvPr>
            <p:ph type="body" idx="1"/>
          </p:nvPr>
        </p:nvSpPr>
        <p:spPr>
          <a:xfrm>
            <a:off x="467544" y="1268760"/>
            <a:ext cx="8229600" cy="4525963"/>
          </a:xfrm>
        </p:spPr>
        <p:txBody>
          <a:bodyPr/>
          <a:lstStyle/>
          <a:p>
            <a:r>
              <a:rPr lang="en-US" altLang="zh-TW" dirty="0" smtClean="0"/>
              <a:t>Measure temperature at 2 Hz using ADC10 from internal temperature sensor</a:t>
            </a:r>
          </a:p>
          <a:p>
            <a:pPr lvl="1"/>
            <a:r>
              <a:rPr lang="en-US" altLang="zh-TW" dirty="0" smtClean="0"/>
              <a:t>Up Mode: Flash red LED at 2 Hz. Whenever the temperature keeps rising for N consecutive samplings, flash red LED at 10 Hz. </a:t>
            </a:r>
          </a:p>
          <a:p>
            <a:pPr lvl="1"/>
            <a:r>
              <a:rPr lang="en-US" altLang="zh-TW" dirty="0" smtClean="0"/>
              <a:t>Down Mode: Same as Mode 1, except flashing green LED and change flashing rate when the temperature drops for N consecutive samplings.</a:t>
            </a:r>
            <a:br>
              <a:rPr lang="en-US" altLang="zh-TW" dirty="0" smtClean="0"/>
            </a:br>
            <a:r>
              <a:rPr lang="en-US" altLang="zh-TW" dirty="0" smtClean="0"/>
              <a:t/>
            </a:r>
            <a:br>
              <a:rPr lang="en-US" altLang="zh-TW" dirty="0" smtClean="0"/>
            </a:br>
            <a:r>
              <a:rPr lang="en-US" altLang="zh-TW" dirty="0" smtClean="0"/>
              <a:t>Hint : Define a variable </a:t>
            </a:r>
            <a:r>
              <a:rPr lang="en-US" altLang="zh-TW" smtClean="0"/>
              <a:t>‘SAMPLING_CNT</a:t>
            </a:r>
            <a:r>
              <a:rPr lang="en-US" altLang="zh-TW" dirty="0" smtClean="0"/>
              <a:t>’ to keep the value N, and for the convenience of demo, set the value to 2.</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4"/>
          <p:cNvSpPr>
            <a:spLocks noGrp="1"/>
          </p:cNvSpPr>
          <p:nvPr>
            <p:ph type="title"/>
          </p:nvPr>
        </p:nvSpPr>
        <p:spPr/>
        <p:txBody>
          <a:bodyPr/>
          <a:lstStyle/>
          <a:p>
            <a:r>
              <a:rPr lang="en-US" altLang="zh-TW" smtClean="0"/>
              <a:t>Basic Lab 2 (2/2)</a:t>
            </a:r>
            <a:endParaRPr lang="zh-TW" altLang="en-US" smtClean="0"/>
          </a:p>
        </p:txBody>
      </p:sp>
      <p:sp>
        <p:nvSpPr>
          <p:cNvPr id="31746" name="Rectangle 5"/>
          <p:cNvSpPr>
            <a:spLocks noGrp="1"/>
          </p:cNvSpPr>
          <p:nvPr>
            <p:ph type="body" idx="1"/>
          </p:nvPr>
        </p:nvSpPr>
        <p:spPr/>
        <p:txBody>
          <a:bodyPr/>
          <a:lstStyle/>
          <a:p>
            <a:pPr>
              <a:defRPr/>
            </a:pPr>
            <a:r>
              <a:rPr lang="en-US" altLang="zh-TW" dirty="0" smtClean="0"/>
              <a:t>The two modes are toggled whenever the button is pressed. System starts at Up Mode.</a:t>
            </a:r>
          </a:p>
          <a:p>
            <a:pPr marL="514350" indent="-514350">
              <a:buFont typeface="Arial" charset="0"/>
              <a:buAutoNum type="arabicParenBoth"/>
              <a:defRPr/>
            </a:pPr>
            <a:r>
              <a:rPr lang="en-US" altLang="zh-TW" dirty="0" smtClean="0"/>
              <a:t>Draw a state machine describing this system, including states, triggering events, &amp; actions.</a:t>
            </a:r>
          </a:p>
          <a:p>
            <a:pPr marL="914400" lvl="1" indent="-514350">
              <a:defRPr/>
            </a:pPr>
            <a:r>
              <a:rPr lang="en-US" altLang="zh-TW" dirty="0" smtClean="0"/>
              <a:t>Hint: Timer-up may be considered as an event.</a:t>
            </a:r>
          </a:p>
          <a:p>
            <a:pPr marL="514350" indent="-514350">
              <a:buFont typeface="Arial" charset="0"/>
              <a:buAutoNum type="arabicParenBoth"/>
              <a:defRPr/>
            </a:pPr>
            <a:r>
              <a:rPr lang="en-US" altLang="zh-TW" dirty="0" smtClean="0"/>
              <a:t>Implement the system using state machine.</a:t>
            </a:r>
          </a:p>
          <a:p>
            <a:pPr marL="914400" lvl="1" indent="-514350">
              <a:defRPr/>
            </a:pPr>
            <a:r>
              <a:rPr lang="en-US" altLang="zh-TW" dirty="0" smtClean="0"/>
              <a:t>The switch-statement for the state machine may be implemented in main() or in individual ISR that corresponds to a triggering event.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標題 1"/>
          <p:cNvSpPr>
            <a:spLocks noGrp="1"/>
          </p:cNvSpPr>
          <p:nvPr>
            <p:ph type="title"/>
          </p:nvPr>
        </p:nvSpPr>
        <p:spPr/>
        <p:txBody>
          <a:bodyPr/>
          <a:lstStyle/>
          <a:p>
            <a:r>
              <a:rPr lang="en-US" altLang="zh-TW" smtClean="0"/>
              <a:t>State Machine in main() (1/2)</a:t>
            </a:r>
            <a:endParaRPr lang="zh-TW" altLang="en-US" smtClean="0"/>
          </a:p>
        </p:txBody>
      </p:sp>
      <p:sp>
        <p:nvSpPr>
          <p:cNvPr id="33794" name="內容版面配置區 5"/>
          <p:cNvSpPr>
            <a:spLocks noGrp="1"/>
          </p:cNvSpPr>
          <p:nvPr>
            <p:ph idx="1"/>
          </p:nvPr>
        </p:nvSpPr>
        <p:spPr/>
        <p:txBody>
          <a:bodyPr/>
          <a:lstStyle/>
          <a:p>
            <a:endParaRPr lang="zh-TW" altLang="en-US" smtClean="0"/>
          </a:p>
        </p:txBody>
      </p:sp>
      <p:graphicFrame>
        <p:nvGraphicFramePr>
          <p:cNvPr id="4" name="Group 5"/>
          <p:cNvGraphicFramePr>
            <a:graphicFrameLocks noGrp="1"/>
          </p:cNvGraphicFramePr>
          <p:nvPr/>
        </p:nvGraphicFramePr>
        <p:xfrm>
          <a:off x="395288" y="1268413"/>
          <a:ext cx="8352730" cy="5516880"/>
        </p:xfrm>
        <a:graphic>
          <a:graphicData uri="http://schemas.openxmlformats.org/drawingml/2006/table">
            <a:tbl>
              <a:tblPr/>
              <a:tblGrid>
                <a:gridCol w="8352730"/>
              </a:tblGrid>
              <a:tr h="5184304">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void main(void)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while(1)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go to low-power mode</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disable interrupt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switch(state)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case state1: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check event flags</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perform corresponding actions</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state = </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next_state</a:t>
                      </a:r>
                      <a:endPar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clear event flags</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case state2:</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enable interrupt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標題 1"/>
          <p:cNvSpPr>
            <a:spLocks noGrp="1"/>
          </p:cNvSpPr>
          <p:nvPr>
            <p:ph type="title"/>
          </p:nvPr>
        </p:nvSpPr>
        <p:spPr/>
        <p:txBody>
          <a:bodyPr/>
          <a:lstStyle/>
          <a:p>
            <a:r>
              <a:rPr lang="en-US" altLang="zh-TW" smtClean="0"/>
              <a:t>State Machine in main() (2/2)</a:t>
            </a:r>
            <a:endParaRPr lang="zh-TW" altLang="en-US" smtClean="0"/>
          </a:p>
        </p:txBody>
      </p:sp>
      <p:sp>
        <p:nvSpPr>
          <p:cNvPr id="34818" name="內容版面配置區 5"/>
          <p:cNvSpPr>
            <a:spLocks noGrp="1"/>
          </p:cNvSpPr>
          <p:nvPr>
            <p:ph idx="1"/>
          </p:nvPr>
        </p:nvSpPr>
        <p:spPr/>
        <p:txBody>
          <a:bodyPr/>
          <a:lstStyle/>
          <a:p>
            <a:endParaRPr lang="zh-TW" altLang="en-US" smtClean="0"/>
          </a:p>
        </p:txBody>
      </p:sp>
      <p:graphicFrame>
        <p:nvGraphicFramePr>
          <p:cNvPr id="4" name="Group 5"/>
          <p:cNvGraphicFramePr>
            <a:graphicFrameLocks noGrp="1"/>
          </p:cNvGraphicFramePr>
          <p:nvPr/>
        </p:nvGraphicFramePr>
        <p:xfrm>
          <a:off x="395288" y="1700213"/>
          <a:ext cx="8352730" cy="4392216"/>
        </p:xfrm>
        <a:graphic>
          <a:graphicData uri="http://schemas.openxmlformats.org/drawingml/2006/table">
            <a:tbl>
              <a:tblPr/>
              <a:tblGrid>
                <a:gridCol w="8352730"/>
              </a:tblGrid>
              <a:tr h="4392216">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pragma</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vector=XXXXX_VECTOR</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__interrupt void XXXXX_ISR(void)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set event flags</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wake up main()</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r>
                        <a:rPr kumimoji="0" lang="en-US" altLang="zh-TW" sz="2000" b="1" i="0" u="none" strike="noStrike" cap="none" normalizeH="0" baseline="0" dirty="0" err="1" smtClean="0">
                          <a:ln>
                            <a:noFill/>
                          </a:ln>
                          <a:solidFill>
                            <a:schemeClr val="tx1"/>
                          </a:solidFill>
                          <a:effectLst/>
                          <a:latin typeface="Courier New" pitchFamily="49" charset="0"/>
                          <a:ea typeface="新細明體" charset="-120"/>
                          <a:cs typeface="Courier New" pitchFamily="49" charset="0"/>
                        </a:rPr>
                        <a:t>pragma</a:t>
                      </a: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vector=YYYYY_VECTOR</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__interrupt void YYYYY_ISR(void)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set event flags</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  // wake up main()</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dirty="0" smtClean="0">
                          <a:ln>
                            <a:noFill/>
                          </a:ln>
                          <a:solidFill>
                            <a:schemeClr val="tx1"/>
                          </a:solidFill>
                          <a:effectLst/>
                          <a:latin typeface="Courier New" pitchFamily="49" charset="0"/>
                          <a:ea typeface="新細明體" charset="-120"/>
                          <a:cs typeface="Courier New" pitchFamily="49"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標題 1"/>
          <p:cNvSpPr>
            <a:spLocks noGrp="1"/>
          </p:cNvSpPr>
          <p:nvPr>
            <p:ph type="title" idx="4294967295"/>
          </p:nvPr>
        </p:nvSpPr>
        <p:spPr/>
        <p:txBody>
          <a:bodyPr/>
          <a:lstStyle/>
          <a:p>
            <a:r>
              <a:rPr lang="en-US" altLang="zh-TW" smtClean="0"/>
              <a:t>Bonus</a:t>
            </a:r>
            <a:endParaRPr lang="zh-TW" altLang="en-US" smtClean="0"/>
          </a:p>
        </p:txBody>
      </p:sp>
      <p:sp>
        <p:nvSpPr>
          <p:cNvPr id="35842" name="內容版面配置區 2"/>
          <p:cNvSpPr>
            <a:spLocks noGrp="1"/>
          </p:cNvSpPr>
          <p:nvPr>
            <p:ph idx="4294967295"/>
          </p:nvPr>
        </p:nvSpPr>
        <p:spPr/>
        <p:txBody>
          <a:bodyPr/>
          <a:lstStyle/>
          <a:p>
            <a:r>
              <a:rPr lang="en-US" altLang="zh-TW" dirty="0" smtClean="0"/>
              <a:t>Add a third mode: Up/Down Mode:</a:t>
            </a:r>
          </a:p>
          <a:p>
            <a:pPr lvl="1"/>
            <a:r>
              <a:rPr lang="en-US" altLang="zh-TW" dirty="0" smtClean="0"/>
              <a:t>Flash both LEDs at 2 Hz. Whenever the temperature keeps rising for N consecutive samplings, keep flashing red LED at 10 Hz. Whenever the temperature keeps dropping for N consecutive samplings, keep flashing green LED at 10 Hz. In all other cases, return to flash both LEDs at 2 Hz.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50000"/>
                <a:lumOff val="50000"/>
              </a:schemeClr>
            </a:gs>
            <a:gs pos="27000">
              <a:schemeClr val="accent1">
                <a:tint val="44500"/>
                <a:satMod val="160000"/>
              </a:schemeClr>
            </a:gs>
            <a:gs pos="100000">
              <a:schemeClr val="accent1">
                <a:tint val="23500"/>
                <a:satMod val="160000"/>
              </a:schemeClr>
            </a:gs>
          </a:gsLst>
          <a:lin ang="16200000" scaled="1"/>
          <a:tileRect/>
        </a:gradFill>
        <a:effectLst/>
      </p:bgPr>
    </p:bg>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pPr algn="ctr"/>
            <a:r>
              <a:rPr lang="en-US" altLang="zh-TW" b="1" dirty="0" smtClean="0"/>
              <a:t>LAB_8 DEMO RULE</a:t>
            </a:r>
            <a:endParaRPr lang="zh-TW" altLang="en-US" b="1" dirty="0"/>
          </a:p>
        </p:txBody>
      </p:sp>
      <p:sp>
        <p:nvSpPr>
          <p:cNvPr id="3" name="副標題 2"/>
          <p:cNvSpPr>
            <a:spLocks noGrp="1"/>
          </p:cNvSpPr>
          <p:nvPr>
            <p:ph type="subTitle" idx="1"/>
          </p:nvPr>
        </p:nvSpPr>
        <p:spPr>
          <a:xfrm>
            <a:off x="1259632" y="4024228"/>
            <a:ext cx="7232848" cy="1752600"/>
          </a:xfrm>
        </p:spPr>
        <p:txBody>
          <a:bodyPr>
            <a:noAutofit/>
          </a:bodyPr>
          <a:lstStyle/>
          <a:p>
            <a:pPr algn="r"/>
            <a:r>
              <a:rPr lang="en-US" altLang="zh-TW" sz="2800" dirty="0" smtClean="0"/>
              <a:t>2012/11/12</a:t>
            </a:r>
            <a:endParaRPr lang="zh-TW" altLang="en-US" sz="2800" dirty="0"/>
          </a:p>
        </p:txBody>
      </p:sp>
      <p:sp>
        <p:nvSpPr>
          <p:cNvPr id="5" name="文字方塊 4"/>
          <p:cNvSpPr txBox="1"/>
          <p:nvPr/>
        </p:nvSpPr>
        <p:spPr>
          <a:xfrm>
            <a:off x="1187624" y="3501008"/>
            <a:ext cx="6554038" cy="523220"/>
          </a:xfrm>
          <a:prstGeom prst="rect">
            <a:avLst/>
          </a:prstGeom>
          <a:noFill/>
        </p:spPr>
        <p:txBody>
          <a:bodyPr wrap="none" rtlCol="0">
            <a:spAutoFit/>
          </a:bodyPr>
          <a:lstStyle/>
          <a:p>
            <a:r>
              <a:rPr lang="en-US" altLang="zh-TW" sz="2800" dirty="0" smtClean="0">
                <a:solidFill>
                  <a:schemeClr val="tx1">
                    <a:lumMod val="50000"/>
                    <a:lumOff val="50000"/>
                  </a:schemeClr>
                </a:solidFill>
              </a:rPr>
              <a:t>CS 4101 Introduction to Embedded Systems</a:t>
            </a:r>
            <a:endParaRPr lang="zh-TW" altLang="en-US" sz="2800" dirty="0">
              <a:solidFill>
                <a:schemeClr val="tx1">
                  <a:lumMod val="50000"/>
                  <a:lumOff val="50000"/>
                </a:schemeClr>
              </a:solidFill>
            </a:endParaRPr>
          </a:p>
        </p:txBody>
      </p:sp>
    </p:spTree>
    <p:extLst>
      <p:ext uri="{BB962C8B-B14F-4D97-AF65-F5344CB8AC3E}">
        <p14:creationId xmlns:p14="http://schemas.microsoft.com/office/powerpoint/2010/main" val="5198738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標題 1"/>
          <p:cNvSpPr>
            <a:spLocks noGrp="1"/>
          </p:cNvSpPr>
          <p:nvPr>
            <p:ph type="title"/>
          </p:nvPr>
        </p:nvSpPr>
        <p:spPr/>
        <p:txBody>
          <a:bodyPr/>
          <a:lstStyle/>
          <a:p>
            <a:pPr eaLnBrk="1" hangingPunct="1"/>
            <a:r>
              <a:rPr lang="en-US" altLang="zh-TW" smtClean="0"/>
              <a:t>Introduction</a:t>
            </a:r>
            <a:endParaRPr lang="zh-TW" altLang="en-US" smtClean="0"/>
          </a:p>
        </p:txBody>
      </p:sp>
      <p:sp>
        <p:nvSpPr>
          <p:cNvPr id="16386" name="內容版面配置區 2"/>
          <p:cNvSpPr>
            <a:spLocks noGrp="1"/>
          </p:cNvSpPr>
          <p:nvPr>
            <p:ph idx="1"/>
          </p:nvPr>
        </p:nvSpPr>
        <p:spPr/>
        <p:txBody>
          <a:bodyPr/>
          <a:lstStyle/>
          <a:p>
            <a:pPr eaLnBrk="1" hangingPunct="1"/>
            <a:r>
              <a:rPr lang="en-US" altLang="zh-TW" dirty="0" smtClean="0"/>
              <a:t>In this lab, we will learn</a:t>
            </a:r>
          </a:p>
          <a:p>
            <a:pPr lvl="1"/>
            <a:r>
              <a:rPr lang="en-US" altLang="zh-TW" dirty="0" smtClean="0"/>
              <a:t>To measure and evaluate the performance of embedded programs on MSP430 </a:t>
            </a:r>
            <a:r>
              <a:rPr lang="en-US" altLang="zh-TW" dirty="0" err="1" smtClean="0"/>
              <a:t>LaunchPad</a:t>
            </a:r>
            <a:endParaRPr lang="en-US" altLang="zh-TW" dirty="0" smtClean="0"/>
          </a:p>
          <a:p>
            <a:pPr lvl="1"/>
            <a:r>
              <a:rPr lang="en-US" altLang="zh-TW" dirty="0" smtClean="0"/>
              <a:t>To design embedded programs using the state machine pattern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Basic_1</a:t>
            </a:r>
            <a:endParaRPr lang="zh-TW" altLang="en-US" dirty="0"/>
          </a:p>
        </p:txBody>
      </p:sp>
      <p:sp>
        <p:nvSpPr>
          <p:cNvPr id="3" name="內容版面配置區 2"/>
          <p:cNvSpPr>
            <a:spLocks noGrp="1"/>
          </p:cNvSpPr>
          <p:nvPr>
            <p:ph idx="1"/>
          </p:nvPr>
        </p:nvSpPr>
        <p:spPr>
          <a:xfrm>
            <a:off x="457200" y="1600200"/>
            <a:ext cx="8507288" cy="4525963"/>
          </a:xfrm>
        </p:spPr>
        <p:txBody>
          <a:bodyPr>
            <a:normAutofit/>
          </a:bodyPr>
          <a:lstStyle/>
          <a:p>
            <a:pPr marL="514350" indent="-514350">
              <a:buFont typeface="+mj-lt"/>
              <a:buAutoNum type="arabicPeriod"/>
            </a:pPr>
            <a:r>
              <a:rPr lang="en-US" altLang="zh-TW" sz="3000" dirty="0" smtClean="0"/>
              <a:t>Type a character on terminal and print </a:t>
            </a:r>
          </a:p>
          <a:p>
            <a:pPr marL="0" indent="0">
              <a:buNone/>
            </a:pPr>
            <a:r>
              <a:rPr lang="en-US" altLang="zh-TW" sz="3000" dirty="0"/>
              <a:t>	</a:t>
            </a:r>
            <a:r>
              <a:rPr lang="en-US" altLang="zh-TW" sz="3000" dirty="0" smtClean="0"/>
              <a:t>"</a:t>
            </a:r>
            <a:r>
              <a:rPr lang="en-US" altLang="zh-TW" sz="3000" b="1" dirty="0" smtClean="0"/>
              <a:t>RX: N% TX: M%</a:t>
            </a:r>
            <a:r>
              <a:rPr lang="en-US" altLang="zh-TW" sz="3000" dirty="0" smtClean="0"/>
              <a:t>“</a:t>
            </a:r>
          </a:p>
          <a:p>
            <a:pPr marL="0" indent="0">
              <a:buNone/>
            </a:pPr>
            <a:r>
              <a:rPr lang="en-US" altLang="zh-TW" sz="3000" dirty="0"/>
              <a:t>	</a:t>
            </a:r>
            <a:r>
              <a:rPr lang="en-US" altLang="zh-TW" sz="3000" dirty="0" smtClean="0"/>
              <a:t>notice</a:t>
            </a:r>
            <a:r>
              <a:rPr lang="zh-TW" altLang="en-US" sz="3000" dirty="0" smtClean="0"/>
              <a:t>：</a:t>
            </a:r>
            <a:r>
              <a:rPr lang="en-US" altLang="zh-TW" sz="3000" dirty="0" smtClean="0"/>
              <a:t>the duty cycle must less then 50%</a:t>
            </a:r>
          </a:p>
          <a:p>
            <a:pPr marL="0" indent="0">
              <a:buNone/>
            </a:pPr>
            <a:r>
              <a:rPr lang="en-US" altLang="zh-TW" sz="3000" dirty="0"/>
              <a:t> </a:t>
            </a:r>
            <a:r>
              <a:rPr lang="en-US" altLang="zh-TW" sz="3000" dirty="0" smtClean="0"/>
              <a:t>                         (duty cycle &lt; 50%).</a:t>
            </a:r>
          </a:p>
          <a:p>
            <a:pPr marL="514350" indent="-514350">
              <a:buAutoNum type="arabicPeriod" startAt="2"/>
            </a:pPr>
            <a:r>
              <a:rPr lang="en-US" altLang="zh-TW" sz="3000" dirty="0" smtClean="0"/>
              <a:t>You have to explain how you calculate the duty cycle.</a:t>
            </a:r>
          </a:p>
          <a:p>
            <a:pPr marL="514350" indent="-514350">
              <a:buAutoNum type="arabicPeriod" startAt="2"/>
            </a:pPr>
            <a:r>
              <a:rPr lang="en-US" altLang="zh-TW" sz="3000" dirty="0" smtClean="0"/>
              <a:t>Random questions.</a:t>
            </a:r>
            <a:endParaRPr lang="zh-TW" altLang="en-US" sz="3000" dirty="0" smtClean="0"/>
          </a:p>
          <a:p>
            <a:endParaRPr lang="zh-TW" altLang="en-US" dirty="0"/>
          </a:p>
        </p:txBody>
      </p:sp>
    </p:spTree>
    <p:extLst>
      <p:ext uri="{BB962C8B-B14F-4D97-AF65-F5344CB8AC3E}">
        <p14:creationId xmlns:p14="http://schemas.microsoft.com/office/powerpoint/2010/main" val="30645234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Basic_2</a:t>
            </a:r>
            <a:endParaRPr lang="zh-TW" altLang="en-US" dirty="0"/>
          </a:p>
        </p:txBody>
      </p:sp>
      <p:sp>
        <p:nvSpPr>
          <p:cNvPr id="3" name="內容版面配置區 2"/>
          <p:cNvSpPr>
            <a:spLocks noGrp="1"/>
          </p:cNvSpPr>
          <p:nvPr>
            <p:ph idx="1"/>
          </p:nvPr>
        </p:nvSpPr>
        <p:spPr>
          <a:xfrm>
            <a:off x="457200" y="1600200"/>
            <a:ext cx="8435280" cy="4876800"/>
          </a:xfrm>
        </p:spPr>
        <p:txBody>
          <a:bodyPr>
            <a:normAutofit/>
          </a:bodyPr>
          <a:lstStyle/>
          <a:p>
            <a:pPr marL="514350" indent="-514350">
              <a:buAutoNum type="arabicPeriod"/>
            </a:pPr>
            <a:r>
              <a:rPr lang="en-US" altLang="zh-TW" sz="3000" b="1" dirty="0" smtClean="0"/>
              <a:t>Draw a state machine </a:t>
            </a:r>
            <a:r>
              <a:rPr lang="en-US" altLang="zh-TW" sz="3000" dirty="0" smtClean="0"/>
              <a:t>describing your system, including states, triggering events, &amp; actions.</a:t>
            </a:r>
          </a:p>
          <a:p>
            <a:pPr marL="0" indent="0">
              <a:buNone/>
            </a:pPr>
            <a:r>
              <a:rPr lang="en-US" altLang="zh-TW" sz="3000" dirty="0" smtClean="0"/>
              <a:t>     </a:t>
            </a:r>
            <a:r>
              <a:rPr lang="en-US" altLang="zh-TW" sz="2800" dirty="0" smtClean="0"/>
              <a:t>(Using 1 page PPT to draw the state </a:t>
            </a:r>
            <a:r>
              <a:rPr lang="en-US" altLang="zh-TW" sz="2800" dirty="0" smtClean="0"/>
              <a:t>machine.</a:t>
            </a:r>
          </a:p>
          <a:p>
            <a:pPr marL="0" indent="0">
              <a:buNone/>
            </a:pPr>
            <a:r>
              <a:rPr lang="en-US" altLang="zh-TW" sz="2800" dirty="0" smtClean="0"/>
              <a:t>2.    We will check the flow of the program is the same as</a:t>
            </a:r>
          </a:p>
          <a:p>
            <a:pPr marL="0" indent="0">
              <a:buNone/>
            </a:pPr>
            <a:r>
              <a:rPr lang="en-US" altLang="zh-TW" sz="2800" dirty="0"/>
              <a:t> </a:t>
            </a:r>
            <a:r>
              <a:rPr lang="en-US" altLang="zh-TW" sz="2800" dirty="0" smtClean="0"/>
              <a:t>      the state machine</a:t>
            </a:r>
          </a:p>
          <a:p>
            <a:pPr marL="0" indent="0">
              <a:buNone/>
            </a:pPr>
            <a:r>
              <a:rPr lang="en-US" altLang="zh-TW" sz="2800" dirty="0" smtClean="0"/>
              <a:t>3.    </a:t>
            </a:r>
            <a:r>
              <a:rPr lang="en-US" altLang="zh-TW" sz="3000" dirty="0" smtClean="0"/>
              <a:t>Random </a:t>
            </a:r>
            <a:r>
              <a:rPr lang="en-US" altLang="zh-TW" sz="3000" dirty="0" smtClean="0"/>
              <a:t>questions.</a:t>
            </a:r>
            <a:endParaRPr lang="zh-TW" altLang="en-US" sz="3000" dirty="0"/>
          </a:p>
        </p:txBody>
      </p:sp>
    </p:spTree>
    <p:extLst>
      <p:ext uri="{BB962C8B-B14F-4D97-AF65-F5344CB8AC3E}">
        <p14:creationId xmlns:p14="http://schemas.microsoft.com/office/powerpoint/2010/main" val="39264112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Precautions</a:t>
            </a:r>
            <a:endParaRPr lang="zh-TW" altLang="en-US" dirty="0"/>
          </a:p>
        </p:txBody>
      </p:sp>
      <p:sp>
        <p:nvSpPr>
          <p:cNvPr id="3" name="內容版面配置區 2"/>
          <p:cNvSpPr>
            <a:spLocks noGrp="1"/>
          </p:cNvSpPr>
          <p:nvPr>
            <p:ph idx="1"/>
          </p:nvPr>
        </p:nvSpPr>
        <p:spPr/>
        <p:txBody>
          <a:bodyPr>
            <a:normAutofit/>
          </a:bodyPr>
          <a:lstStyle/>
          <a:p>
            <a:r>
              <a:rPr lang="en-US" altLang="zh-TW" sz="2800" dirty="0"/>
              <a:t>Y</a:t>
            </a:r>
            <a:r>
              <a:rPr lang="en-US" altLang="zh-TW" sz="2800" dirty="0" smtClean="0"/>
              <a:t>ou need to demo again if you can’t explain clearly.</a:t>
            </a:r>
          </a:p>
          <a:p>
            <a:r>
              <a:rPr lang="en-US" altLang="zh-TW" sz="2800" dirty="0" smtClean="0"/>
              <a:t>Check the following requirement before demo your lab :</a:t>
            </a:r>
          </a:p>
          <a:p>
            <a:pPr marL="457200" lvl="1" indent="0">
              <a:buNone/>
            </a:pPr>
            <a:r>
              <a:rPr lang="en-US" altLang="zh-TW" sz="2800" dirty="0" smtClean="0"/>
              <a:t>1. Finish your lab and check it can run correctly.</a:t>
            </a:r>
          </a:p>
          <a:p>
            <a:pPr marL="0" indent="0">
              <a:buNone/>
            </a:pPr>
            <a:r>
              <a:rPr lang="en-US" altLang="zh-TW" sz="2800" dirty="0"/>
              <a:t> </a:t>
            </a:r>
            <a:r>
              <a:rPr lang="en-US" altLang="zh-TW" sz="2800" dirty="0" smtClean="0"/>
              <a:t>    2. Make sure you really understand what your  </a:t>
            </a:r>
          </a:p>
          <a:p>
            <a:pPr marL="0" indent="0">
              <a:buNone/>
            </a:pPr>
            <a:r>
              <a:rPr lang="en-US" altLang="zh-TW" sz="2800" dirty="0"/>
              <a:t> </a:t>
            </a:r>
            <a:r>
              <a:rPr lang="en-US" altLang="zh-TW" sz="2800" dirty="0" smtClean="0"/>
              <a:t>         lab doing.</a:t>
            </a:r>
          </a:p>
        </p:txBody>
      </p:sp>
    </p:spTree>
    <p:extLst>
      <p:ext uri="{BB962C8B-B14F-4D97-AF65-F5344CB8AC3E}">
        <p14:creationId xmlns:p14="http://schemas.microsoft.com/office/powerpoint/2010/main" val="2197683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altLang="zh-TW" smtClean="0"/>
              <a:t>Recall Software UART in Lab 6</a:t>
            </a:r>
          </a:p>
        </p:txBody>
      </p:sp>
      <p:sp>
        <p:nvSpPr>
          <p:cNvPr id="18434" name="Content Placeholder 2"/>
          <p:cNvSpPr>
            <a:spLocks noGrp="1"/>
          </p:cNvSpPr>
          <p:nvPr>
            <p:ph idx="1"/>
          </p:nvPr>
        </p:nvSpPr>
        <p:spPr/>
        <p:txBody>
          <a:bodyPr/>
          <a:lstStyle/>
          <a:p>
            <a:r>
              <a:rPr lang="en-US" altLang="zh-TW" smtClean="0"/>
              <a:t>Second half of main():</a:t>
            </a:r>
          </a:p>
        </p:txBody>
      </p:sp>
      <p:sp>
        <p:nvSpPr>
          <p:cNvPr id="18435" name="Rectangle 3"/>
          <p:cNvSpPr>
            <a:spLocks noChangeArrowheads="1"/>
          </p:cNvSpPr>
          <p:nvPr/>
        </p:nvSpPr>
        <p:spPr bwMode="auto">
          <a:xfrm>
            <a:off x="539750" y="2205038"/>
            <a:ext cx="8064500" cy="4357687"/>
          </a:xfrm>
          <a:prstGeom prst="rect">
            <a:avLst/>
          </a:prstGeom>
          <a:solidFill>
            <a:schemeClr val="bg1"/>
          </a:solidFill>
          <a:ln w="9525">
            <a:solidFill>
              <a:schemeClr val="tx1"/>
            </a:solidFill>
            <a:miter lim="800000"/>
            <a:headEnd/>
            <a:tailEnd/>
          </a:ln>
        </p:spPr>
        <p:txBody>
          <a:bodyPr>
            <a:spAutoFit/>
          </a:bodyPr>
          <a:lstStyle/>
          <a:p>
            <a:pPr>
              <a:spcBef>
                <a:spcPct val="20000"/>
              </a:spcBef>
            </a:pPr>
            <a:r>
              <a:rPr kumimoji="0" lang="en-US" altLang="zh-TW">
                <a:latin typeface="Courier New" pitchFamily="49" charset="0"/>
                <a:cs typeface="Courier New" pitchFamily="49" charset="0"/>
              </a:rPr>
              <a:t>  TimerA_UART_init();     // Start Timer_A UART</a:t>
            </a:r>
          </a:p>
          <a:p>
            <a:pPr>
              <a:spcBef>
                <a:spcPct val="20000"/>
              </a:spcBef>
            </a:pPr>
            <a:r>
              <a:rPr kumimoji="0" lang="en-US" altLang="zh-TW">
                <a:latin typeface="Courier New" pitchFamily="49" charset="0"/>
                <a:cs typeface="Courier New" pitchFamily="49" charset="0"/>
              </a:rPr>
              <a:t>  TimerA_UART_print("G2xx2 TimerA UART\r\n");</a:t>
            </a:r>
          </a:p>
          <a:p>
            <a:pPr>
              <a:spcBef>
                <a:spcPct val="20000"/>
              </a:spcBef>
            </a:pPr>
            <a:r>
              <a:rPr kumimoji="0" lang="en-US" altLang="zh-TW">
                <a:latin typeface="Courier New" pitchFamily="49" charset="0"/>
                <a:cs typeface="Courier New" pitchFamily="49" charset="0"/>
              </a:rPr>
              <a:t>  TimerA_UART_print("READY.\r\n");</a:t>
            </a:r>
          </a:p>
          <a:p>
            <a:pPr>
              <a:spcBef>
                <a:spcPct val="20000"/>
              </a:spcBef>
            </a:pPr>
            <a:r>
              <a:rPr kumimoji="0" lang="en-US" altLang="zh-TW">
                <a:latin typeface="Courier New" pitchFamily="49" charset="0"/>
                <a:cs typeface="Courier New" pitchFamily="49" charset="0"/>
              </a:rPr>
              <a:t>  for (;;) {</a:t>
            </a:r>
          </a:p>
          <a:p>
            <a:pPr>
              <a:spcBef>
                <a:spcPct val="20000"/>
              </a:spcBef>
            </a:pPr>
            <a:r>
              <a:rPr kumimoji="0" lang="en-US" altLang="zh-TW">
                <a:latin typeface="Courier New" pitchFamily="49" charset="0"/>
                <a:cs typeface="Courier New" pitchFamily="49" charset="0"/>
              </a:rPr>
              <a:t>    // Wait for incoming character</a:t>
            </a:r>
          </a:p>
          <a:p>
            <a:pPr>
              <a:spcBef>
                <a:spcPct val="20000"/>
              </a:spcBef>
            </a:pPr>
            <a:r>
              <a:rPr kumimoji="0" lang="en-US" altLang="zh-TW">
                <a:latin typeface="Courier New" pitchFamily="49" charset="0"/>
                <a:cs typeface="Courier New" pitchFamily="49" charset="0"/>
              </a:rPr>
              <a:t>    </a:t>
            </a:r>
            <a:r>
              <a:rPr kumimoji="0" lang="en-US" altLang="zh-TW">
                <a:solidFill>
                  <a:srgbClr val="FF0000"/>
                </a:solidFill>
                <a:latin typeface="Courier New" pitchFamily="49" charset="0"/>
                <a:cs typeface="Courier New" pitchFamily="49" charset="0"/>
              </a:rPr>
              <a:t>__bis_SR_register(LPM0_bits);</a:t>
            </a:r>
          </a:p>
          <a:p>
            <a:pPr>
              <a:spcBef>
                <a:spcPct val="20000"/>
              </a:spcBef>
            </a:pPr>
            <a:r>
              <a:rPr kumimoji="0" lang="en-US" altLang="zh-TW">
                <a:latin typeface="Courier New" pitchFamily="49" charset="0"/>
                <a:cs typeface="Courier New" pitchFamily="49" charset="0"/>
              </a:rPr>
              <a:t>    // Echo received character</a:t>
            </a:r>
          </a:p>
          <a:p>
            <a:pPr>
              <a:spcBef>
                <a:spcPct val="20000"/>
              </a:spcBef>
            </a:pPr>
            <a:r>
              <a:rPr kumimoji="0" lang="en-US" altLang="zh-TW">
                <a:latin typeface="Courier New" pitchFamily="49" charset="0"/>
                <a:cs typeface="Courier New" pitchFamily="49" charset="0"/>
              </a:rPr>
              <a:t>    TimerA_UART_tx(rxBuffer);</a:t>
            </a:r>
          </a:p>
          <a:p>
            <a:pPr>
              <a:spcBef>
                <a:spcPct val="20000"/>
              </a:spcBef>
            </a:pPr>
            <a:r>
              <a:rPr kumimoji="0" lang="en-US" altLang="zh-TW">
                <a:latin typeface="Courier New" pitchFamily="49" charset="0"/>
                <a:cs typeface="Courier New" pitchFamily="49" charset="0"/>
              </a:rPr>
              <a:t>  }</a:t>
            </a:r>
          </a:p>
          <a:p>
            <a:pPr>
              <a:spcBef>
                <a:spcPct val="20000"/>
              </a:spcBef>
            </a:pPr>
            <a:r>
              <a:rPr kumimoji="0" lang="en-US" altLang="zh-TW">
                <a:latin typeface="Courier New" pitchFamily="49" charset="0"/>
                <a:cs typeface="Courier New" pitchFamily="49" charset="0"/>
              </a:rPr>
              <a:t>}</a:t>
            </a:r>
          </a:p>
          <a:p>
            <a:pPr>
              <a:spcBef>
                <a:spcPct val="20000"/>
              </a:spcBef>
            </a:pPr>
            <a:r>
              <a:rPr kumimoji="0" lang="en-US" altLang="zh-TW">
                <a:latin typeface="Courier New" pitchFamily="49" charset="0"/>
                <a:cs typeface="Courier New" pitchFamily="49" charset="0"/>
              </a:rPr>
              <a:t>void TimerA_UART_print(char *string) {</a:t>
            </a:r>
          </a:p>
          <a:p>
            <a:pPr>
              <a:spcBef>
                <a:spcPct val="20000"/>
              </a:spcBef>
            </a:pPr>
            <a:r>
              <a:rPr kumimoji="0" lang="en-US" altLang="zh-TW">
                <a:latin typeface="Courier New" pitchFamily="49" charset="0"/>
                <a:cs typeface="Courier New" pitchFamily="49" charset="0"/>
              </a:rPr>
              <a:t>  while (*string) TimerA_UART_tx(*string++);</a:t>
            </a:r>
          </a:p>
          <a:p>
            <a:pPr>
              <a:spcBef>
                <a:spcPct val="20000"/>
              </a:spcBef>
            </a:pPr>
            <a:r>
              <a:rPr kumimoji="0" lang="en-US" altLang="zh-TW">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altLang="zh-TW" smtClean="0"/>
              <a:t>TimerA_UART_tx()</a:t>
            </a:r>
          </a:p>
        </p:txBody>
      </p:sp>
      <p:sp>
        <p:nvSpPr>
          <p:cNvPr id="19458" name="Rectangle 3"/>
          <p:cNvSpPr>
            <a:spLocks noChangeArrowheads="1"/>
          </p:cNvSpPr>
          <p:nvPr/>
        </p:nvSpPr>
        <p:spPr bwMode="auto">
          <a:xfrm>
            <a:off x="539750" y="1501775"/>
            <a:ext cx="8064500" cy="4999038"/>
          </a:xfrm>
          <a:prstGeom prst="rect">
            <a:avLst/>
          </a:prstGeom>
          <a:solidFill>
            <a:schemeClr val="bg1"/>
          </a:solidFill>
          <a:ln w="9525">
            <a:solidFill>
              <a:schemeClr val="tx1"/>
            </a:solidFill>
            <a:miter lim="800000"/>
            <a:headEnd/>
            <a:tailEnd/>
          </a:ln>
        </p:spPr>
        <p:txBody>
          <a:bodyPr>
            <a:spAutoFit/>
          </a:bodyPr>
          <a:lstStyle/>
          <a:p>
            <a:pPr>
              <a:spcBef>
                <a:spcPct val="20000"/>
              </a:spcBef>
            </a:pPr>
            <a:r>
              <a:rPr kumimoji="0" lang="en-US" altLang="zh-TW">
                <a:latin typeface="Courier New" pitchFamily="49" charset="0"/>
                <a:cs typeface="Courier New" pitchFamily="49" charset="0"/>
              </a:rPr>
              <a:t>void TimerA_UART_init(void) {</a:t>
            </a:r>
          </a:p>
          <a:p>
            <a:pPr>
              <a:spcBef>
                <a:spcPct val="20000"/>
              </a:spcBef>
            </a:pPr>
            <a:r>
              <a:rPr kumimoji="0" lang="en-US" altLang="zh-TW">
                <a:latin typeface="Courier New" pitchFamily="49" charset="0"/>
                <a:cs typeface="Courier New" pitchFamily="49" charset="0"/>
              </a:rPr>
              <a:t>  TACCTL0 = OUT;   // Set TXD Idle as Mark = '1'</a:t>
            </a:r>
          </a:p>
          <a:p>
            <a:pPr>
              <a:spcBef>
                <a:spcPct val="20000"/>
              </a:spcBef>
            </a:pPr>
            <a:r>
              <a:rPr kumimoji="0" lang="en-US" altLang="zh-TW">
                <a:latin typeface="Courier New" pitchFamily="49" charset="0"/>
                <a:cs typeface="Courier New" pitchFamily="49" charset="0"/>
              </a:rPr>
              <a:t>  TACCTL1 = SCS + CM1 + CAP + CCIE;     </a:t>
            </a:r>
          </a:p>
          <a:p>
            <a:pPr>
              <a:spcBef>
                <a:spcPct val="20000"/>
              </a:spcBef>
            </a:pPr>
            <a:r>
              <a:rPr kumimoji="0" lang="en-US" altLang="zh-TW">
                <a:latin typeface="Courier New" pitchFamily="49" charset="0"/>
                <a:cs typeface="Courier New" pitchFamily="49" charset="0"/>
              </a:rPr>
              <a:t>  // Sync, Neg Edge, Capture, Int</a:t>
            </a:r>
          </a:p>
          <a:p>
            <a:pPr>
              <a:spcBef>
                <a:spcPct val="20000"/>
              </a:spcBef>
            </a:pPr>
            <a:r>
              <a:rPr kumimoji="0" lang="en-US" altLang="zh-TW">
                <a:latin typeface="Courier New" pitchFamily="49" charset="0"/>
                <a:cs typeface="Courier New" pitchFamily="49" charset="0"/>
              </a:rPr>
              <a:t>  TACTL = TASSEL_2 + MC_2;  // SMCLK, continuous mode</a:t>
            </a:r>
          </a:p>
          <a:p>
            <a:pPr>
              <a:spcBef>
                <a:spcPct val="20000"/>
              </a:spcBef>
            </a:pPr>
            <a:r>
              <a:rPr kumimoji="0" lang="en-US" altLang="zh-TW">
                <a:latin typeface="Courier New" pitchFamily="49" charset="0"/>
                <a:cs typeface="Courier New" pitchFamily="49" charset="0"/>
              </a:rPr>
              <a:t>}</a:t>
            </a:r>
          </a:p>
          <a:p>
            <a:pPr>
              <a:spcBef>
                <a:spcPct val="20000"/>
              </a:spcBef>
            </a:pPr>
            <a:r>
              <a:rPr kumimoji="0" lang="en-US" altLang="zh-TW">
                <a:solidFill>
                  <a:srgbClr val="FF0000"/>
                </a:solidFill>
                <a:latin typeface="Courier New" pitchFamily="49" charset="0"/>
                <a:cs typeface="Courier New" pitchFamily="49" charset="0"/>
              </a:rPr>
              <a:t>void TimerA_UART_tx(unsigned char byte)</a:t>
            </a:r>
            <a:r>
              <a:rPr kumimoji="0" lang="en-US" altLang="zh-TW">
                <a:latin typeface="Courier New" pitchFamily="49" charset="0"/>
                <a:cs typeface="Courier New" pitchFamily="49" charset="0"/>
              </a:rPr>
              <a:t> {</a:t>
            </a:r>
          </a:p>
          <a:p>
            <a:pPr>
              <a:spcBef>
                <a:spcPct val="20000"/>
              </a:spcBef>
            </a:pPr>
            <a:r>
              <a:rPr kumimoji="0" lang="en-US" altLang="zh-TW">
                <a:latin typeface="Courier New" pitchFamily="49" charset="0"/>
                <a:cs typeface="Courier New" pitchFamily="49" charset="0"/>
              </a:rPr>
              <a:t>  while (TACCTL0 &amp; CCIE); // Ensure last char TX'd</a:t>
            </a:r>
          </a:p>
          <a:p>
            <a:pPr>
              <a:spcBef>
                <a:spcPct val="20000"/>
              </a:spcBef>
            </a:pPr>
            <a:r>
              <a:rPr kumimoji="0" lang="en-US" altLang="zh-TW">
                <a:latin typeface="Courier New" pitchFamily="49" charset="0"/>
                <a:cs typeface="Courier New" pitchFamily="49" charset="0"/>
              </a:rPr>
              <a:t>  TACCR0 = TAR;      // Current state of TA counter</a:t>
            </a:r>
          </a:p>
          <a:p>
            <a:pPr>
              <a:spcBef>
                <a:spcPct val="20000"/>
              </a:spcBef>
            </a:pPr>
            <a:r>
              <a:rPr kumimoji="0" lang="en-US" altLang="zh-TW">
                <a:latin typeface="Courier New" pitchFamily="49" charset="0"/>
                <a:cs typeface="Courier New" pitchFamily="49" charset="0"/>
              </a:rPr>
              <a:t>  TACCR0 += UART_TBIT; // One bit time till first bit</a:t>
            </a:r>
          </a:p>
          <a:p>
            <a:pPr>
              <a:spcBef>
                <a:spcPct val="20000"/>
              </a:spcBef>
            </a:pPr>
            <a:r>
              <a:rPr kumimoji="0" lang="en-US" altLang="zh-TW">
                <a:latin typeface="Courier New" pitchFamily="49" charset="0"/>
                <a:cs typeface="Courier New" pitchFamily="49" charset="0"/>
              </a:rPr>
              <a:t>  TACCTL0 = OUTMOD0 + CCIE; // Set TXD on EQU0, Int</a:t>
            </a:r>
          </a:p>
          <a:p>
            <a:pPr>
              <a:spcBef>
                <a:spcPct val="20000"/>
              </a:spcBef>
            </a:pPr>
            <a:r>
              <a:rPr kumimoji="0" lang="en-US" altLang="zh-TW">
                <a:latin typeface="Courier New" pitchFamily="49" charset="0"/>
                <a:cs typeface="Courier New" pitchFamily="49" charset="0"/>
              </a:rPr>
              <a:t>  txData = byte;       // Load global variable</a:t>
            </a:r>
          </a:p>
          <a:p>
            <a:pPr>
              <a:spcBef>
                <a:spcPct val="20000"/>
              </a:spcBef>
            </a:pPr>
            <a:r>
              <a:rPr kumimoji="0" lang="en-US" altLang="zh-TW">
                <a:latin typeface="Courier New" pitchFamily="49" charset="0"/>
                <a:cs typeface="Courier New" pitchFamily="49" charset="0"/>
              </a:rPr>
              <a:t>  txData |= 0x100;    // Add mark stop bit to TXData</a:t>
            </a:r>
          </a:p>
          <a:p>
            <a:pPr>
              <a:spcBef>
                <a:spcPct val="20000"/>
              </a:spcBef>
            </a:pPr>
            <a:r>
              <a:rPr kumimoji="0" lang="en-US" altLang="zh-TW">
                <a:latin typeface="Courier New" pitchFamily="49" charset="0"/>
                <a:cs typeface="Courier New" pitchFamily="49" charset="0"/>
              </a:rPr>
              <a:t>  txData &lt;&lt;= 1;       // Add space start bit</a:t>
            </a:r>
          </a:p>
          <a:p>
            <a:pPr>
              <a:spcBef>
                <a:spcPct val="20000"/>
              </a:spcBef>
            </a:pPr>
            <a:r>
              <a:rPr kumimoji="0" lang="en-US" altLang="zh-TW">
                <a:latin typeface="Courier New" pitchFamily="49" charset="0"/>
                <a:cs typeface="Courier New" pitchFamily="49" charset="0"/>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投影片編號版面配置區 4"/>
          <p:cNvSpPr txBox="1">
            <a:spLocks noGrp="1"/>
          </p:cNvSpPr>
          <p:nvPr/>
        </p:nvSpPr>
        <p:spPr bwMode="auto">
          <a:xfrm>
            <a:off x="6731000" y="6229350"/>
            <a:ext cx="1905000" cy="457200"/>
          </a:xfrm>
          <a:prstGeom prst="rect">
            <a:avLst/>
          </a:prstGeom>
          <a:noFill/>
          <a:ln w="9525">
            <a:noFill/>
            <a:miter lim="800000"/>
            <a:headEnd/>
            <a:tailEnd/>
          </a:ln>
        </p:spPr>
        <p:txBody>
          <a:bodyPr anchor="b"/>
          <a:lstStyle/>
          <a:p>
            <a:pPr algn="r" eaLnBrk="0" hangingPunct="0">
              <a:spcBef>
                <a:spcPct val="50000"/>
              </a:spcBef>
            </a:pPr>
            <a:fld id="{8D3E7DFB-F9DF-4319-BCAF-84EF4FBD9098}" type="slidenum">
              <a:rPr kumimoji="0" lang="zh-TW" altLang="en-US" sz="1400" b="0">
                <a:solidFill>
                  <a:schemeClr val="bg2"/>
                </a:solidFill>
              </a:rPr>
              <a:pPr algn="r" eaLnBrk="0" hangingPunct="0">
                <a:spcBef>
                  <a:spcPct val="50000"/>
                </a:spcBef>
              </a:pPr>
              <a:t>5</a:t>
            </a:fld>
            <a:endParaRPr kumimoji="0" lang="zh-TW" altLang="zh-TW" sz="1400" b="0">
              <a:solidFill>
                <a:schemeClr val="bg2"/>
              </a:solidFill>
            </a:endParaRPr>
          </a:p>
        </p:txBody>
      </p:sp>
      <p:sp>
        <p:nvSpPr>
          <p:cNvPr id="36875" name="Rectangle 11"/>
          <p:cNvSpPr>
            <a:spLocks noGrp="1"/>
          </p:cNvSpPr>
          <p:nvPr>
            <p:ph type="title"/>
          </p:nvPr>
        </p:nvSpPr>
        <p:spPr/>
        <p:txBody>
          <a:bodyPr/>
          <a:lstStyle/>
          <a:p>
            <a:r>
              <a:rPr lang="en-US" altLang="zh-TW" smtClean="0"/>
              <a:t>UART TXD ISR</a:t>
            </a:r>
          </a:p>
        </p:txBody>
      </p:sp>
      <p:sp>
        <p:nvSpPr>
          <p:cNvPr id="36876" name="Rectangle 12"/>
          <p:cNvSpPr>
            <a:spLocks noGrp="1"/>
          </p:cNvSpPr>
          <p:nvPr>
            <p:ph type="body" idx="1"/>
          </p:nvPr>
        </p:nvSpPr>
        <p:spPr/>
        <p:txBody>
          <a:bodyPr/>
          <a:lstStyle/>
          <a:p>
            <a:r>
              <a:rPr lang="en-US" altLang="zh-TW" smtClean="0"/>
              <a:t> </a:t>
            </a:r>
          </a:p>
        </p:txBody>
      </p:sp>
      <p:graphicFrame>
        <p:nvGraphicFramePr>
          <p:cNvPr id="54277" name="Group 5"/>
          <p:cNvGraphicFramePr>
            <a:graphicFrameLocks noGrp="1"/>
          </p:cNvGraphicFramePr>
          <p:nvPr/>
        </p:nvGraphicFramePr>
        <p:xfrm>
          <a:off x="468313" y="1268413"/>
          <a:ext cx="8353425" cy="5516880"/>
        </p:xfrm>
        <a:graphic>
          <a:graphicData uri="http://schemas.openxmlformats.org/drawingml/2006/table">
            <a:tbl>
              <a:tblPr/>
              <a:tblGrid>
                <a:gridCol w="8353425"/>
              </a:tblGrid>
              <a:tr h="5516563">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#pragma vector = TIMER0_A0_VECTOR</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__interrupt void Timer_A0_ISR(void)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static unsigned char txBitCnt = 10;</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TACCR0 += UART_TBIT;     // Add Offset to CCRx</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if (txBitCnt == 0) {     // All bits TXed?</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TACCTL0 &amp;= ~CCIE;   // All bits TXed, disable int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txBitCnt = 10;        // Re-load bit counter</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 else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if (txData &amp; 0x01)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TACCTL0 &amp;= ~OUTMOD2;  // TX Mark '1’</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 else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TACCTL0 |= OUTMOD2;} // TX Space '0‘</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txData &gt;&gt;= 1;        txBitCnt--;</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TW" sz="2000" b="1" i="0" u="none" strike="noStrike" cap="none" normalizeH="0" baseline="0" smtClean="0">
                          <a:ln>
                            <a:noFill/>
                          </a:ln>
                          <a:solidFill>
                            <a:schemeClr val="tx1"/>
                          </a:solidFill>
                          <a:effectLst/>
                          <a:latin typeface="Courier New" pitchFamily="49" charset="0"/>
                          <a:ea typeface="新細明體" charset="-120"/>
                          <a:cs typeface="Courier New" pitchFamily="49"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E7E7"/>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標題 2"/>
          <p:cNvSpPr>
            <a:spLocks noGrp="1"/>
          </p:cNvSpPr>
          <p:nvPr>
            <p:ph type="title"/>
          </p:nvPr>
        </p:nvSpPr>
        <p:spPr/>
        <p:txBody>
          <a:bodyPr/>
          <a:lstStyle/>
          <a:p>
            <a:r>
              <a:rPr lang="en-US" altLang="zh-TW" smtClean="0"/>
              <a:t>Questions about the Code</a:t>
            </a:r>
            <a:endParaRPr lang="zh-TW" altLang="en-US" smtClean="0"/>
          </a:p>
        </p:txBody>
      </p:sp>
      <p:sp>
        <p:nvSpPr>
          <p:cNvPr id="20482" name="內容版面配置區 3"/>
          <p:cNvSpPr>
            <a:spLocks noGrp="1"/>
          </p:cNvSpPr>
          <p:nvPr>
            <p:ph idx="1"/>
          </p:nvPr>
        </p:nvSpPr>
        <p:spPr/>
        <p:txBody>
          <a:bodyPr/>
          <a:lstStyle/>
          <a:p>
            <a:r>
              <a:rPr lang="en-US" altLang="zh-TW" smtClean="0"/>
              <a:t>Where does the program halt waiting for interrupts between transmission of bits?</a:t>
            </a:r>
          </a:p>
          <a:p>
            <a:r>
              <a:rPr lang="en-US" altLang="zh-TW" smtClean="0"/>
              <a:t>How to know the duty cycle of TXD and RXD?</a:t>
            </a:r>
          </a:p>
          <a:p>
            <a:pPr lvl="1"/>
            <a:r>
              <a:rPr lang="en-US" altLang="zh-TW" smtClean="0"/>
              <a:t>A </a:t>
            </a:r>
            <a:r>
              <a:rPr lang="en-US" altLang="zh-TW" i="1" smtClean="0"/>
              <a:t>duty cycle</a:t>
            </a:r>
            <a:r>
              <a:rPr lang="en-US" altLang="zh-TW" smtClean="0"/>
              <a:t> is the time that MSP430 spends in  active mode as a fraction of the duration of transmitting/receiving a bit in UART</a:t>
            </a:r>
          </a:p>
          <a:p>
            <a:pPr lvl="1"/>
            <a:r>
              <a:rPr lang="en-US" altLang="zh-TW" smtClean="0"/>
              <a:t>For 9600 baud, duration of a bit is 1/9600 sec. </a:t>
            </a:r>
          </a:p>
          <a:p>
            <a:pPr lvl="1"/>
            <a:r>
              <a:rPr lang="en-US" altLang="zh-TW" smtClean="0"/>
              <a:t>In full duplex, TXD and RXD may be intermixed. Thus, if duty cycle &gt; </a:t>
            </a:r>
            <a:r>
              <a:rPr lang="en-US" altLang="zh-TW" smtClean="0">
                <a:solidFill>
                  <a:srgbClr val="FF0000"/>
                </a:solidFill>
              </a:rPr>
              <a:t>50%</a:t>
            </a:r>
            <a:r>
              <a:rPr lang="en-US" altLang="zh-TW" smtClean="0"/>
              <a:t>, bits may be missed! </a:t>
            </a:r>
            <a:endParaRPr lang="zh-TW"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idx="4294967295"/>
          </p:nvPr>
        </p:nvSpPr>
        <p:spPr/>
        <p:txBody>
          <a:bodyPr anchor="b"/>
          <a:lstStyle/>
          <a:p>
            <a:r>
              <a:rPr kumimoji="1" lang="en-US" altLang="zh-TW" smtClean="0"/>
              <a:t>Duty Cycle of UART RXD</a:t>
            </a:r>
          </a:p>
        </p:txBody>
      </p:sp>
      <p:pic>
        <p:nvPicPr>
          <p:cNvPr id="21506" name="Picture 3"/>
          <p:cNvPicPr>
            <a:picLocks noGrp="1" noChangeAspect="1" noChangeArrowheads="1"/>
          </p:cNvPicPr>
          <p:nvPr>
            <p:ph type="body" idx="4294967295"/>
          </p:nvPr>
        </p:nvPicPr>
        <p:blipFill>
          <a:blip r:embed="rId2" cstate="print"/>
          <a:srcRect r="3542"/>
          <a:stretch>
            <a:fillRect/>
          </a:stretch>
        </p:blipFill>
        <p:spPr>
          <a:xfrm>
            <a:off x="144463" y="1628775"/>
            <a:ext cx="8820150" cy="2506663"/>
          </a:xfrm>
        </p:spPr>
      </p:pic>
      <p:sp>
        <p:nvSpPr>
          <p:cNvPr id="21507" name="Text Box 5"/>
          <p:cNvSpPr txBox="1">
            <a:spLocks noChangeArrowheads="1"/>
          </p:cNvSpPr>
          <p:nvPr/>
        </p:nvSpPr>
        <p:spPr bwMode="auto">
          <a:xfrm>
            <a:off x="376238" y="1574800"/>
            <a:ext cx="2263775" cy="457200"/>
          </a:xfrm>
          <a:prstGeom prst="rect">
            <a:avLst/>
          </a:prstGeom>
          <a:noFill/>
          <a:ln w="9525">
            <a:noFill/>
            <a:miter lim="800000"/>
            <a:headEnd/>
            <a:tailEnd/>
          </a:ln>
        </p:spPr>
        <p:txBody>
          <a:bodyPr wrap="none">
            <a:spAutoFit/>
          </a:bodyPr>
          <a:lstStyle/>
          <a:p>
            <a:r>
              <a:rPr lang="en-US" altLang="zh-TW" sz="2400">
                <a:solidFill>
                  <a:schemeClr val="accent1"/>
                </a:solidFill>
              </a:rPr>
              <a:t>Signal on P1.2</a:t>
            </a:r>
          </a:p>
        </p:txBody>
      </p:sp>
      <p:grpSp>
        <p:nvGrpSpPr>
          <p:cNvPr id="21508" name="Group 30"/>
          <p:cNvGrpSpPr>
            <a:grpSpLocks/>
          </p:cNvGrpSpPr>
          <p:nvPr/>
        </p:nvGrpSpPr>
        <p:grpSpPr bwMode="auto">
          <a:xfrm>
            <a:off x="2268538" y="4652963"/>
            <a:ext cx="935037" cy="720725"/>
            <a:chOff x="1429" y="2931"/>
            <a:chExt cx="589" cy="454"/>
          </a:xfrm>
        </p:grpSpPr>
        <p:cxnSp>
          <p:nvCxnSpPr>
            <p:cNvPr id="21547" name="肘形接點 29"/>
            <p:cNvCxnSpPr>
              <a:cxnSpLocks noChangeShapeType="1"/>
            </p:cNvCxnSpPr>
            <p:nvPr/>
          </p:nvCxnSpPr>
          <p:spPr bwMode="auto">
            <a:xfrm rot="16200000" flipH="1">
              <a:off x="1381" y="3086"/>
              <a:ext cx="454" cy="143"/>
            </a:xfrm>
            <a:prstGeom prst="bentConnector3">
              <a:avLst>
                <a:gd name="adj1" fmla="val -1773"/>
              </a:avLst>
            </a:prstGeom>
            <a:noFill/>
            <a:ln w="25400" algn="ctr">
              <a:solidFill>
                <a:srgbClr val="FF0000"/>
              </a:solidFill>
              <a:miter lim="800000"/>
              <a:headEnd/>
              <a:tailEnd/>
            </a:ln>
          </p:spPr>
        </p:cxnSp>
        <p:cxnSp>
          <p:nvCxnSpPr>
            <p:cNvPr id="21548" name="肘形接點 30"/>
            <p:cNvCxnSpPr>
              <a:cxnSpLocks noChangeShapeType="1"/>
            </p:cNvCxnSpPr>
            <p:nvPr/>
          </p:nvCxnSpPr>
          <p:spPr bwMode="auto">
            <a:xfrm rot="5400000" flipH="1" flipV="1">
              <a:off x="1256" y="3104"/>
              <a:ext cx="454" cy="107"/>
            </a:xfrm>
            <a:prstGeom prst="bentConnector3">
              <a:avLst>
                <a:gd name="adj1" fmla="val 181"/>
              </a:avLst>
            </a:prstGeom>
            <a:noFill/>
            <a:ln w="25400" algn="ctr">
              <a:solidFill>
                <a:srgbClr val="FF0000"/>
              </a:solidFill>
              <a:miter lim="800000"/>
              <a:headEnd/>
              <a:tailEnd/>
            </a:ln>
          </p:spPr>
        </p:cxnSp>
        <p:cxnSp>
          <p:nvCxnSpPr>
            <p:cNvPr id="21549" name="直線接點 47"/>
            <p:cNvCxnSpPr>
              <a:cxnSpLocks noChangeShapeType="1"/>
            </p:cNvCxnSpPr>
            <p:nvPr/>
          </p:nvCxnSpPr>
          <p:spPr bwMode="auto">
            <a:xfrm>
              <a:off x="1679" y="3385"/>
              <a:ext cx="339" cy="0"/>
            </a:xfrm>
            <a:prstGeom prst="line">
              <a:avLst/>
            </a:prstGeom>
            <a:noFill/>
            <a:ln w="25400" algn="ctr">
              <a:solidFill>
                <a:srgbClr val="FF0000"/>
              </a:solidFill>
              <a:round/>
              <a:headEnd/>
              <a:tailEnd/>
            </a:ln>
          </p:spPr>
        </p:cxnSp>
      </p:grpSp>
      <p:cxnSp>
        <p:nvCxnSpPr>
          <p:cNvPr id="21509" name="直線接點 47"/>
          <p:cNvCxnSpPr>
            <a:cxnSpLocks noChangeShapeType="1"/>
          </p:cNvCxnSpPr>
          <p:nvPr/>
        </p:nvCxnSpPr>
        <p:spPr bwMode="auto">
          <a:xfrm>
            <a:off x="1403350" y="5373688"/>
            <a:ext cx="890588" cy="0"/>
          </a:xfrm>
          <a:prstGeom prst="line">
            <a:avLst/>
          </a:prstGeom>
          <a:noFill/>
          <a:ln w="25400" algn="ctr">
            <a:solidFill>
              <a:srgbClr val="FF0000"/>
            </a:solidFill>
            <a:round/>
            <a:headEnd/>
            <a:tailEnd/>
          </a:ln>
        </p:spPr>
      </p:cxnSp>
      <p:sp>
        <p:nvSpPr>
          <p:cNvPr id="21510" name="Text Box 21"/>
          <p:cNvSpPr txBox="1">
            <a:spLocks noChangeArrowheads="1"/>
          </p:cNvSpPr>
          <p:nvPr/>
        </p:nvSpPr>
        <p:spPr bwMode="auto">
          <a:xfrm>
            <a:off x="177800" y="4502150"/>
            <a:ext cx="1441450" cy="366713"/>
          </a:xfrm>
          <a:prstGeom prst="rect">
            <a:avLst/>
          </a:prstGeom>
          <a:noFill/>
          <a:ln w="9525">
            <a:noFill/>
            <a:miter lim="800000"/>
            <a:headEnd/>
            <a:tailEnd/>
          </a:ln>
        </p:spPr>
        <p:txBody>
          <a:bodyPr wrap="none">
            <a:spAutoFit/>
          </a:bodyPr>
          <a:lstStyle/>
          <a:p>
            <a:r>
              <a:rPr lang="en-US" altLang="zh-TW" b="0"/>
              <a:t>Active mode</a:t>
            </a:r>
          </a:p>
        </p:txBody>
      </p:sp>
      <p:sp>
        <p:nvSpPr>
          <p:cNvPr id="21511" name="Text Box 22"/>
          <p:cNvSpPr txBox="1">
            <a:spLocks noChangeArrowheads="1"/>
          </p:cNvSpPr>
          <p:nvPr/>
        </p:nvSpPr>
        <p:spPr bwMode="auto">
          <a:xfrm>
            <a:off x="179388" y="5149850"/>
            <a:ext cx="781050" cy="366713"/>
          </a:xfrm>
          <a:prstGeom prst="rect">
            <a:avLst/>
          </a:prstGeom>
          <a:noFill/>
          <a:ln w="9525">
            <a:noFill/>
            <a:miter lim="800000"/>
            <a:headEnd/>
            <a:tailEnd/>
          </a:ln>
        </p:spPr>
        <p:txBody>
          <a:bodyPr wrap="none">
            <a:spAutoFit/>
          </a:bodyPr>
          <a:lstStyle/>
          <a:p>
            <a:r>
              <a:rPr lang="en-US" altLang="zh-TW" b="0"/>
              <a:t>LPM3</a:t>
            </a:r>
          </a:p>
        </p:txBody>
      </p:sp>
      <p:sp>
        <p:nvSpPr>
          <p:cNvPr id="21512" name="Text Box 23"/>
          <p:cNvSpPr txBox="1">
            <a:spLocks noChangeArrowheads="1"/>
          </p:cNvSpPr>
          <p:nvPr/>
        </p:nvSpPr>
        <p:spPr bwMode="auto">
          <a:xfrm>
            <a:off x="323850" y="4005263"/>
            <a:ext cx="1725613" cy="457200"/>
          </a:xfrm>
          <a:prstGeom prst="rect">
            <a:avLst/>
          </a:prstGeom>
          <a:noFill/>
          <a:ln w="9525">
            <a:noFill/>
            <a:miter lim="800000"/>
            <a:headEnd/>
            <a:tailEnd/>
          </a:ln>
        </p:spPr>
        <p:txBody>
          <a:bodyPr wrap="none">
            <a:spAutoFit/>
          </a:bodyPr>
          <a:lstStyle/>
          <a:p>
            <a:r>
              <a:rPr lang="en-US" altLang="zh-TW" sz="2400">
                <a:solidFill>
                  <a:schemeClr val="accent1"/>
                </a:solidFill>
              </a:rPr>
              <a:t>CPU mode</a:t>
            </a:r>
          </a:p>
        </p:txBody>
      </p:sp>
      <p:cxnSp>
        <p:nvCxnSpPr>
          <p:cNvPr id="21513" name="肘形接點 29"/>
          <p:cNvCxnSpPr>
            <a:cxnSpLocks noChangeShapeType="1"/>
          </p:cNvCxnSpPr>
          <p:nvPr/>
        </p:nvCxnSpPr>
        <p:spPr bwMode="auto">
          <a:xfrm rot="16200000" flipH="1">
            <a:off x="3126581" y="4899820"/>
            <a:ext cx="720725" cy="227012"/>
          </a:xfrm>
          <a:prstGeom prst="bentConnector3">
            <a:avLst>
              <a:gd name="adj1" fmla="val -1773"/>
            </a:avLst>
          </a:prstGeom>
          <a:noFill/>
          <a:ln w="25400" algn="ctr">
            <a:solidFill>
              <a:srgbClr val="FF0000"/>
            </a:solidFill>
            <a:miter lim="800000"/>
            <a:headEnd/>
            <a:tailEnd/>
          </a:ln>
        </p:spPr>
      </p:cxnSp>
      <p:cxnSp>
        <p:nvCxnSpPr>
          <p:cNvPr id="21514" name="肘形接點 30"/>
          <p:cNvCxnSpPr>
            <a:cxnSpLocks noChangeShapeType="1"/>
          </p:cNvCxnSpPr>
          <p:nvPr/>
        </p:nvCxnSpPr>
        <p:spPr bwMode="auto">
          <a:xfrm rot="5400000" flipH="1" flipV="1">
            <a:off x="2928144" y="4928394"/>
            <a:ext cx="720725" cy="169863"/>
          </a:xfrm>
          <a:prstGeom prst="bentConnector3">
            <a:avLst>
              <a:gd name="adj1" fmla="val 181"/>
            </a:avLst>
          </a:prstGeom>
          <a:noFill/>
          <a:ln w="25400" algn="ctr">
            <a:solidFill>
              <a:srgbClr val="FF0000"/>
            </a:solidFill>
            <a:miter lim="800000"/>
            <a:headEnd/>
            <a:tailEnd/>
          </a:ln>
        </p:spPr>
      </p:cxnSp>
      <p:cxnSp>
        <p:nvCxnSpPr>
          <p:cNvPr id="21515" name="直線接點 47"/>
          <p:cNvCxnSpPr>
            <a:cxnSpLocks noChangeShapeType="1"/>
          </p:cNvCxnSpPr>
          <p:nvPr/>
        </p:nvCxnSpPr>
        <p:spPr bwMode="auto">
          <a:xfrm>
            <a:off x="3600450" y="5373688"/>
            <a:ext cx="250825" cy="0"/>
          </a:xfrm>
          <a:prstGeom prst="line">
            <a:avLst/>
          </a:prstGeom>
          <a:noFill/>
          <a:ln w="25400" algn="ctr">
            <a:solidFill>
              <a:srgbClr val="FF0000"/>
            </a:solidFill>
            <a:round/>
            <a:headEnd/>
            <a:tailEnd/>
          </a:ln>
        </p:spPr>
      </p:cxnSp>
      <p:cxnSp>
        <p:nvCxnSpPr>
          <p:cNvPr id="21516" name="肘形接點 29"/>
          <p:cNvCxnSpPr>
            <a:cxnSpLocks noChangeShapeType="1"/>
          </p:cNvCxnSpPr>
          <p:nvPr/>
        </p:nvCxnSpPr>
        <p:spPr bwMode="auto">
          <a:xfrm rot="16200000" flipH="1">
            <a:off x="3631406" y="4899820"/>
            <a:ext cx="720725" cy="227012"/>
          </a:xfrm>
          <a:prstGeom prst="bentConnector3">
            <a:avLst>
              <a:gd name="adj1" fmla="val -1773"/>
            </a:avLst>
          </a:prstGeom>
          <a:noFill/>
          <a:ln w="25400" algn="ctr">
            <a:solidFill>
              <a:srgbClr val="FF0000"/>
            </a:solidFill>
            <a:miter lim="800000"/>
            <a:headEnd/>
            <a:tailEnd/>
          </a:ln>
        </p:spPr>
      </p:cxnSp>
      <p:cxnSp>
        <p:nvCxnSpPr>
          <p:cNvPr id="21517" name="肘形接點 30"/>
          <p:cNvCxnSpPr>
            <a:cxnSpLocks noChangeShapeType="1"/>
          </p:cNvCxnSpPr>
          <p:nvPr/>
        </p:nvCxnSpPr>
        <p:spPr bwMode="auto">
          <a:xfrm rot="5400000" flipH="1" flipV="1">
            <a:off x="3432969" y="4928394"/>
            <a:ext cx="720725" cy="169863"/>
          </a:xfrm>
          <a:prstGeom prst="bentConnector3">
            <a:avLst>
              <a:gd name="adj1" fmla="val 181"/>
            </a:avLst>
          </a:prstGeom>
          <a:noFill/>
          <a:ln w="25400" algn="ctr">
            <a:solidFill>
              <a:srgbClr val="FF0000"/>
            </a:solidFill>
            <a:miter lim="800000"/>
            <a:headEnd/>
            <a:tailEnd/>
          </a:ln>
        </p:spPr>
      </p:cxnSp>
      <p:cxnSp>
        <p:nvCxnSpPr>
          <p:cNvPr id="21518" name="直線接點 47"/>
          <p:cNvCxnSpPr>
            <a:cxnSpLocks noChangeShapeType="1"/>
          </p:cNvCxnSpPr>
          <p:nvPr/>
        </p:nvCxnSpPr>
        <p:spPr bwMode="auto">
          <a:xfrm>
            <a:off x="4105275" y="5373688"/>
            <a:ext cx="322263" cy="0"/>
          </a:xfrm>
          <a:prstGeom prst="line">
            <a:avLst/>
          </a:prstGeom>
          <a:noFill/>
          <a:ln w="25400" algn="ctr">
            <a:solidFill>
              <a:srgbClr val="FF0000"/>
            </a:solidFill>
            <a:round/>
            <a:headEnd/>
            <a:tailEnd/>
          </a:ln>
        </p:spPr>
      </p:cxnSp>
      <p:cxnSp>
        <p:nvCxnSpPr>
          <p:cNvPr id="21519" name="肘形接點 29"/>
          <p:cNvCxnSpPr>
            <a:cxnSpLocks noChangeShapeType="1"/>
          </p:cNvCxnSpPr>
          <p:nvPr/>
        </p:nvCxnSpPr>
        <p:spPr bwMode="auto">
          <a:xfrm rot="16200000" flipH="1">
            <a:off x="4207669" y="4899819"/>
            <a:ext cx="720725" cy="227013"/>
          </a:xfrm>
          <a:prstGeom prst="bentConnector3">
            <a:avLst>
              <a:gd name="adj1" fmla="val -1773"/>
            </a:avLst>
          </a:prstGeom>
          <a:noFill/>
          <a:ln w="25400" algn="ctr">
            <a:solidFill>
              <a:srgbClr val="FF0000"/>
            </a:solidFill>
            <a:miter lim="800000"/>
            <a:headEnd/>
            <a:tailEnd/>
          </a:ln>
        </p:spPr>
      </p:cxnSp>
      <p:cxnSp>
        <p:nvCxnSpPr>
          <p:cNvPr id="21520" name="肘形接點 30"/>
          <p:cNvCxnSpPr>
            <a:cxnSpLocks noChangeShapeType="1"/>
          </p:cNvCxnSpPr>
          <p:nvPr/>
        </p:nvCxnSpPr>
        <p:spPr bwMode="auto">
          <a:xfrm rot="5400000" flipH="1" flipV="1">
            <a:off x="4009231" y="4928395"/>
            <a:ext cx="720725" cy="169862"/>
          </a:xfrm>
          <a:prstGeom prst="bentConnector3">
            <a:avLst>
              <a:gd name="adj1" fmla="val 181"/>
            </a:avLst>
          </a:prstGeom>
          <a:noFill/>
          <a:ln w="25400" algn="ctr">
            <a:solidFill>
              <a:srgbClr val="FF0000"/>
            </a:solidFill>
            <a:miter lim="800000"/>
            <a:headEnd/>
            <a:tailEnd/>
          </a:ln>
        </p:spPr>
      </p:cxnSp>
      <p:cxnSp>
        <p:nvCxnSpPr>
          <p:cNvPr id="21521" name="直線接點 47"/>
          <p:cNvCxnSpPr>
            <a:cxnSpLocks noChangeShapeType="1"/>
          </p:cNvCxnSpPr>
          <p:nvPr/>
        </p:nvCxnSpPr>
        <p:spPr bwMode="auto">
          <a:xfrm>
            <a:off x="4681538" y="5373688"/>
            <a:ext cx="250825" cy="0"/>
          </a:xfrm>
          <a:prstGeom prst="line">
            <a:avLst/>
          </a:prstGeom>
          <a:noFill/>
          <a:ln w="25400" algn="ctr">
            <a:solidFill>
              <a:srgbClr val="FF0000"/>
            </a:solidFill>
            <a:round/>
            <a:headEnd/>
            <a:tailEnd/>
          </a:ln>
        </p:spPr>
      </p:cxnSp>
      <p:cxnSp>
        <p:nvCxnSpPr>
          <p:cNvPr id="21522" name="肘形接點 29"/>
          <p:cNvCxnSpPr>
            <a:cxnSpLocks noChangeShapeType="1"/>
          </p:cNvCxnSpPr>
          <p:nvPr/>
        </p:nvCxnSpPr>
        <p:spPr bwMode="auto">
          <a:xfrm rot="16200000" flipH="1">
            <a:off x="4712494" y="4899819"/>
            <a:ext cx="720725" cy="227013"/>
          </a:xfrm>
          <a:prstGeom prst="bentConnector3">
            <a:avLst>
              <a:gd name="adj1" fmla="val -1773"/>
            </a:avLst>
          </a:prstGeom>
          <a:noFill/>
          <a:ln w="25400" algn="ctr">
            <a:solidFill>
              <a:srgbClr val="FF0000"/>
            </a:solidFill>
            <a:miter lim="800000"/>
            <a:headEnd/>
            <a:tailEnd/>
          </a:ln>
        </p:spPr>
      </p:cxnSp>
      <p:cxnSp>
        <p:nvCxnSpPr>
          <p:cNvPr id="21523" name="肘形接點 30"/>
          <p:cNvCxnSpPr>
            <a:cxnSpLocks noChangeShapeType="1"/>
          </p:cNvCxnSpPr>
          <p:nvPr/>
        </p:nvCxnSpPr>
        <p:spPr bwMode="auto">
          <a:xfrm rot="5400000" flipH="1" flipV="1">
            <a:off x="4514056" y="4928395"/>
            <a:ext cx="720725" cy="169862"/>
          </a:xfrm>
          <a:prstGeom prst="bentConnector3">
            <a:avLst>
              <a:gd name="adj1" fmla="val 181"/>
            </a:avLst>
          </a:prstGeom>
          <a:noFill/>
          <a:ln w="25400" algn="ctr">
            <a:solidFill>
              <a:srgbClr val="FF0000"/>
            </a:solidFill>
            <a:miter lim="800000"/>
            <a:headEnd/>
            <a:tailEnd/>
          </a:ln>
        </p:spPr>
      </p:cxnSp>
      <p:cxnSp>
        <p:nvCxnSpPr>
          <p:cNvPr id="21524" name="直線接點 47"/>
          <p:cNvCxnSpPr>
            <a:cxnSpLocks noChangeShapeType="1"/>
          </p:cNvCxnSpPr>
          <p:nvPr/>
        </p:nvCxnSpPr>
        <p:spPr bwMode="auto">
          <a:xfrm>
            <a:off x="5186363" y="5373688"/>
            <a:ext cx="322262" cy="0"/>
          </a:xfrm>
          <a:prstGeom prst="line">
            <a:avLst/>
          </a:prstGeom>
          <a:noFill/>
          <a:ln w="25400" algn="ctr">
            <a:solidFill>
              <a:srgbClr val="FF0000"/>
            </a:solidFill>
            <a:round/>
            <a:headEnd/>
            <a:tailEnd/>
          </a:ln>
        </p:spPr>
      </p:cxnSp>
      <p:cxnSp>
        <p:nvCxnSpPr>
          <p:cNvPr id="21525" name="肘形接點 29"/>
          <p:cNvCxnSpPr>
            <a:cxnSpLocks noChangeShapeType="1"/>
          </p:cNvCxnSpPr>
          <p:nvPr/>
        </p:nvCxnSpPr>
        <p:spPr bwMode="auto">
          <a:xfrm rot="16200000" flipH="1">
            <a:off x="5287169" y="4899819"/>
            <a:ext cx="720725" cy="227013"/>
          </a:xfrm>
          <a:prstGeom prst="bentConnector3">
            <a:avLst>
              <a:gd name="adj1" fmla="val -1773"/>
            </a:avLst>
          </a:prstGeom>
          <a:noFill/>
          <a:ln w="25400" algn="ctr">
            <a:solidFill>
              <a:srgbClr val="FF0000"/>
            </a:solidFill>
            <a:miter lim="800000"/>
            <a:headEnd/>
            <a:tailEnd/>
          </a:ln>
        </p:spPr>
      </p:cxnSp>
      <p:cxnSp>
        <p:nvCxnSpPr>
          <p:cNvPr id="21526" name="肘形接點 30"/>
          <p:cNvCxnSpPr>
            <a:cxnSpLocks noChangeShapeType="1"/>
          </p:cNvCxnSpPr>
          <p:nvPr/>
        </p:nvCxnSpPr>
        <p:spPr bwMode="auto">
          <a:xfrm rot="5400000" flipH="1" flipV="1">
            <a:off x="5088731" y="4928395"/>
            <a:ext cx="720725" cy="169862"/>
          </a:xfrm>
          <a:prstGeom prst="bentConnector3">
            <a:avLst>
              <a:gd name="adj1" fmla="val 181"/>
            </a:avLst>
          </a:prstGeom>
          <a:noFill/>
          <a:ln w="25400" algn="ctr">
            <a:solidFill>
              <a:srgbClr val="FF0000"/>
            </a:solidFill>
            <a:miter lim="800000"/>
            <a:headEnd/>
            <a:tailEnd/>
          </a:ln>
        </p:spPr>
      </p:cxnSp>
      <p:cxnSp>
        <p:nvCxnSpPr>
          <p:cNvPr id="21527" name="直線接點 47"/>
          <p:cNvCxnSpPr>
            <a:cxnSpLocks noChangeShapeType="1"/>
          </p:cNvCxnSpPr>
          <p:nvPr/>
        </p:nvCxnSpPr>
        <p:spPr bwMode="auto">
          <a:xfrm>
            <a:off x="5761038" y="5373688"/>
            <a:ext cx="250825" cy="0"/>
          </a:xfrm>
          <a:prstGeom prst="line">
            <a:avLst/>
          </a:prstGeom>
          <a:noFill/>
          <a:ln w="25400" algn="ctr">
            <a:solidFill>
              <a:srgbClr val="FF0000"/>
            </a:solidFill>
            <a:round/>
            <a:headEnd/>
            <a:tailEnd/>
          </a:ln>
        </p:spPr>
      </p:cxnSp>
      <p:cxnSp>
        <p:nvCxnSpPr>
          <p:cNvPr id="21528" name="肘形接點 29"/>
          <p:cNvCxnSpPr>
            <a:cxnSpLocks noChangeShapeType="1"/>
          </p:cNvCxnSpPr>
          <p:nvPr/>
        </p:nvCxnSpPr>
        <p:spPr bwMode="auto">
          <a:xfrm rot="16200000" flipH="1">
            <a:off x="5791994" y="4899819"/>
            <a:ext cx="720725" cy="227013"/>
          </a:xfrm>
          <a:prstGeom prst="bentConnector3">
            <a:avLst>
              <a:gd name="adj1" fmla="val -1773"/>
            </a:avLst>
          </a:prstGeom>
          <a:noFill/>
          <a:ln w="25400" algn="ctr">
            <a:solidFill>
              <a:srgbClr val="FF0000"/>
            </a:solidFill>
            <a:miter lim="800000"/>
            <a:headEnd/>
            <a:tailEnd/>
          </a:ln>
        </p:spPr>
      </p:cxnSp>
      <p:cxnSp>
        <p:nvCxnSpPr>
          <p:cNvPr id="21529" name="肘形接點 30"/>
          <p:cNvCxnSpPr>
            <a:cxnSpLocks noChangeShapeType="1"/>
          </p:cNvCxnSpPr>
          <p:nvPr/>
        </p:nvCxnSpPr>
        <p:spPr bwMode="auto">
          <a:xfrm rot="5400000" flipH="1" flipV="1">
            <a:off x="5593556" y="4928395"/>
            <a:ext cx="720725" cy="169862"/>
          </a:xfrm>
          <a:prstGeom prst="bentConnector3">
            <a:avLst>
              <a:gd name="adj1" fmla="val 181"/>
            </a:avLst>
          </a:prstGeom>
          <a:noFill/>
          <a:ln w="25400" algn="ctr">
            <a:solidFill>
              <a:srgbClr val="FF0000"/>
            </a:solidFill>
            <a:miter lim="800000"/>
            <a:headEnd/>
            <a:tailEnd/>
          </a:ln>
        </p:spPr>
      </p:cxnSp>
      <p:cxnSp>
        <p:nvCxnSpPr>
          <p:cNvPr id="21530" name="直線接點 47"/>
          <p:cNvCxnSpPr>
            <a:cxnSpLocks noChangeShapeType="1"/>
          </p:cNvCxnSpPr>
          <p:nvPr/>
        </p:nvCxnSpPr>
        <p:spPr bwMode="auto">
          <a:xfrm>
            <a:off x="6265863" y="5373688"/>
            <a:ext cx="322262" cy="0"/>
          </a:xfrm>
          <a:prstGeom prst="line">
            <a:avLst/>
          </a:prstGeom>
          <a:noFill/>
          <a:ln w="25400" algn="ctr">
            <a:solidFill>
              <a:srgbClr val="FF0000"/>
            </a:solidFill>
            <a:round/>
            <a:headEnd/>
            <a:tailEnd/>
          </a:ln>
        </p:spPr>
      </p:cxnSp>
      <p:cxnSp>
        <p:nvCxnSpPr>
          <p:cNvPr id="21531" name="肘形接點 29"/>
          <p:cNvCxnSpPr>
            <a:cxnSpLocks noChangeShapeType="1"/>
          </p:cNvCxnSpPr>
          <p:nvPr/>
        </p:nvCxnSpPr>
        <p:spPr bwMode="auto">
          <a:xfrm rot="16200000" flipH="1">
            <a:off x="6366669" y="4899819"/>
            <a:ext cx="720725" cy="227013"/>
          </a:xfrm>
          <a:prstGeom prst="bentConnector3">
            <a:avLst>
              <a:gd name="adj1" fmla="val -1773"/>
            </a:avLst>
          </a:prstGeom>
          <a:noFill/>
          <a:ln w="25400" algn="ctr">
            <a:solidFill>
              <a:srgbClr val="FF0000"/>
            </a:solidFill>
            <a:miter lim="800000"/>
            <a:headEnd/>
            <a:tailEnd/>
          </a:ln>
        </p:spPr>
      </p:cxnSp>
      <p:cxnSp>
        <p:nvCxnSpPr>
          <p:cNvPr id="21532" name="肘形接點 30"/>
          <p:cNvCxnSpPr>
            <a:cxnSpLocks noChangeShapeType="1"/>
          </p:cNvCxnSpPr>
          <p:nvPr/>
        </p:nvCxnSpPr>
        <p:spPr bwMode="auto">
          <a:xfrm rot="5400000" flipH="1" flipV="1">
            <a:off x="6168231" y="4928395"/>
            <a:ext cx="720725" cy="169862"/>
          </a:xfrm>
          <a:prstGeom prst="bentConnector3">
            <a:avLst>
              <a:gd name="adj1" fmla="val 181"/>
            </a:avLst>
          </a:prstGeom>
          <a:noFill/>
          <a:ln w="25400" algn="ctr">
            <a:solidFill>
              <a:srgbClr val="FF0000"/>
            </a:solidFill>
            <a:miter lim="800000"/>
            <a:headEnd/>
            <a:tailEnd/>
          </a:ln>
        </p:spPr>
      </p:cxnSp>
      <p:cxnSp>
        <p:nvCxnSpPr>
          <p:cNvPr id="21533" name="直線接點 47"/>
          <p:cNvCxnSpPr>
            <a:cxnSpLocks noChangeShapeType="1"/>
          </p:cNvCxnSpPr>
          <p:nvPr/>
        </p:nvCxnSpPr>
        <p:spPr bwMode="auto">
          <a:xfrm>
            <a:off x="6840538" y="5373688"/>
            <a:ext cx="250825" cy="0"/>
          </a:xfrm>
          <a:prstGeom prst="line">
            <a:avLst/>
          </a:prstGeom>
          <a:noFill/>
          <a:ln w="25400" algn="ctr">
            <a:solidFill>
              <a:srgbClr val="FF0000"/>
            </a:solidFill>
            <a:round/>
            <a:headEnd/>
            <a:tailEnd/>
          </a:ln>
        </p:spPr>
      </p:cxnSp>
      <p:cxnSp>
        <p:nvCxnSpPr>
          <p:cNvPr id="21534" name="肘形接點 29"/>
          <p:cNvCxnSpPr>
            <a:cxnSpLocks noChangeShapeType="1"/>
          </p:cNvCxnSpPr>
          <p:nvPr/>
        </p:nvCxnSpPr>
        <p:spPr bwMode="auto">
          <a:xfrm rot="16200000" flipH="1">
            <a:off x="6871494" y="4899819"/>
            <a:ext cx="720725" cy="227013"/>
          </a:xfrm>
          <a:prstGeom prst="bentConnector3">
            <a:avLst>
              <a:gd name="adj1" fmla="val -1773"/>
            </a:avLst>
          </a:prstGeom>
          <a:noFill/>
          <a:ln w="25400" algn="ctr">
            <a:solidFill>
              <a:srgbClr val="FF0000"/>
            </a:solidFill>
            <a:miter lim="800000"/>
            <a:headEnd/>
            <a:tailEnd/>
          </a:ln>
        </p:spPr>
      </p:cxnSp>
      <p:cxnSp>
        <p:nvCxnSpPr>
          <p:cNvPr id="21535" name="肘形接點 30"/>
          <p:cNvCxnSpPr>
            <a:cxnSpLocks noChangeShapeType="1"/>
          </p:cNvCxnSpPr>
          <p:nvPr/>
        </p:nvCxnSpPr>
        <p:spPr bwMode="auto">
          <a:xfrm rot="5400000" flipH="1" flipV="1">
            <a:off x="6673056" y="4928395"/>
            <a:ext cx="720725" cy="169862"/>
          </a:xfrm>
          <a:prstGeom prst="bentConnector3">
            <a:avLst>
              <a:gd name="adj1" fmla="val 181"/>
            </a:avLst>
          </a:prstGeom>
          <a:noFill/>
          <a:ln w="25400" algn="ctr">
            <a:solidFill>
              <a:srgbClr val="FF0000"/>
            </a:solidFill>
            <a:miter lim="800000"/>
            <a:headEnd/>
            <a:tailEnd/>
          </a:ln>
        </p:spPr>
      </p:cxnSp>
      <p:cxnSp>
        <p:nvCxnSpPr>
          <p:cNvPr id="21536" name="直線接點 47"/>
          <p:cNvCxnSpPr>
            <a:cxnSpLocks noChangeShapeType="1"/>
          </p:cNvCxnSpPr>
          <p:nvPr/>
        </p:nvCxnSpPr>
        <p:spPr bwMode="auto">
          <a:xfrm>
            <a:off x="7345363" y="5373688"/>
            <a:ext cx="322262" cy="0"/>
          </a:xfrm>
          <a:prstGeom prst="line">
            <a:avLst/>
          </a:prstGeom>
          <a:noFill/>
          <a:ln w="25400" algn="ctr">
            <a:solidFill>
              <a:srgbClr val="FF0000"/>
            </a:solidFill>
            <a:round/>
            <a:headEnd/>
            <a:tailEnd/>
          </a:ln>
        </p:spPr>
      </p:cxnSp>
      <p:cxnSp>
        <p:nvCxnSpPr>
          <p:cNvPr id="21537" name="肘形接點 29"/>
          <p:cNvCxnSpPr>
            <a:cxnSpLocks noChangeShapeType="1"/>
          </p:cNvCxnSpPr>
          <p:nvPr/>
        </p:nvCxnSpPr>
        <p:spPr bwMode="auto">
          <a:xfrm rot="16200000" flipH="1">
            <a:off x="7447756" y="4899820"/>
            <a:ext cx="720725" cy="227012"/>
          </a:xfrm>
          <a:prstGeom prst="bentConnector3">
            <a:avLst>
              <a:gd name="adj1" fmla="val -1773"/>
            </a:avLst>
          </a:prstGeom>
          <a:noFill/>
          <a:ln w="25400" algn="ctr">
            <a:solidFill>
              <a:srgbClr val="FF0000"/>
            </a:solidFill>
            <a:miter lim="800000"/>
            <a:headEnd/>
            <a:tailEnd/>
          </a:ln>
        </p:spPr>
      </p:cxnSp>
      <p:cxnSp>
        <p:nvCxnSpPr>
          <p:cNvPr id="21538" name="肘形接點 30"/>
          <p:cNvCxnSpPr>
            <a:cxnSpLocks noChangeShapeType="1"/>
          </p:cNvCxnSpPr>
          <p:nvPr/>
        </p:nvCxnSpPr>
        <p:spPr bwMode="auto">
          <a:xfrm rot="5400000" flipH="1" flipV="1">
            <a:off x="7249319" y="4928394"/>
            <a:ext cx="720725" cy="169863"/>
          </a:xfrm>
          <a:prstGeom prst="bentConnector3">
            <a:avLst>
              <a:gd name="adj1" fmla="val 181"/>
            </a:avLst>
          </a:prstGeom>
          <a:noFill/>
          <a:ln w="25400" algn="ctr">
            <a:solidFill>
              <a:srgbClr val="FF0000"/>
            </a:solidFill>
            <a:miter lim="800000"/>
            <a:headEnd/>
            <a:tailEnd/>
          </a:ln>
        </p:spPr>
      </p:cxnSp>
      <p:cxnSp>
        <p:nvCxnSpPr>
          <p:cNvPr id="21539" name="直線接點 47"/>
          <p:cNvCxnSpPr>
            <a:cxnSpLocks noChangeShapeType="1"/>
          </p:cNvCxnSpPr>
          <p:nvPr/>
        </p:nvCxnSpPr>
        <p:spPr bwMode="auto">
          <a:xfrm>
            <a:off x="7885113" y="5373688"/>
            <a:ext cx="719137" cy="0"/>
          </a:xfrm>
          <a:prstGeom prst="line">
            <a:avLst/>
          </a:prstGeom>
          <a:noFill/>
          <a:ln w="25400" algn="ctr">
            <a:solidFill>
              <a:srgbClr val="FF0000"/>
            </a:solidFill>
            <a:round/>
            <a:headEnd/>
            <a:tailEnd/>
          </a:ln>
        </p:spPr>
      </p:cxnSp>
      <p:sp>
        <p:nvSpPr>
          <p:cNvPr id="21540" name="Text Box 63"/>
          <p:cNvSpPr txBox="1">
            <a:spLocks noChangeArrowheads="1"/>
          </p:cNvSpPr>
          <p:nvPr/>
        </p:nvSpPr>
        <p:spPr bwMode="auto">
          <a:xfrm>
            <a:off x="4511675" y="4141788"/>
            <a:ext cx="565150" cy="366712"/>
          </a:xfrm>
          <a:prstGeom prst="rect">
            <a:avLst/>
          </a:prstGeom>
          <a:noFill/>
          <a:ln w="9525">
            <a:noFill/>
            <a:miter lim="800000"/>
            <a:headEnd/>
            <a:tailEnd/>
          </a:ln>
        </p:spPr>
        <p:txBody>
          <a:bodyPr wrap="none">
            <a:spAutoFit/>
          </a:bodyPr>
          <a:lstStyle/>
          <a:p>
            <a:r>
              <a:rPr lang="en-US" altLang="zh-TW" b="0">
                <a:solidFill>
                  <a:schemeClr val="folHlink"/>
                </a:solidFill>
              </a:rPr>
              <a:t>ISR</a:t>
            </a:r>
          </a:p>
        </p:txBody>
      </p:sp>
      <p:sp>
        <p:nvSpPr>
          <p:cNvPr id="21541" name="Line 64"/>
          <p:cNvSpPr>
            <a:spLocks noChangeShapeType="1"/>
          </p:cNvSpPr>
          <p:nvPr/>
        </p:nvSpPr>
        <p:spPr bwMode="auto">
          <a:xfrm flipH="1">
            <a:off x="4572000" y="4437063"/>
            <a:ext cx="144463" cy="215900"/>
          </a:xfrm>
          <a:prstGeom prst="line">
            <a:avLst/>
          </a:prstGeom>
          <a:noFill/>
          <a:ln w="9525">
            <a:solidFill>
              <a:schemeClr val="tx1"/>
            </a:solidFill>
            <a:round/>
            <a:headEnd/>
            <a:tailEnd type="triangle" w="med" len="med"/>
          </a:ln>
        </p:spPr>
        <p:txBody>
          <a:bodyPr/>
          <a:lstStyle/>
          <a:p>
            <a:endParaRPr lang="zh-TW" altLang="en-US"/>
          </a:p>
        </p:txBody>
      </p:sp>
      <p:sp>
        <p:nvSpPr>
          <p:cNvPr id="21542" name="Line 65"/>
          <p:cNvSpPr>
            <a:spLocks noChangeShapeType="1"/>
          </p:cNvSpPr>
          <p:nvPr/>
        </p:nvSpPr>
        <p:spPr bwMode="auto">
          <a:xfrm>
            <a:off x="4859338" y="4437063"/>
            <a:ext cx="217487" cy="215900"/>
          </a:xfrm>
          <a:prstGeom prst="line">
            <a:avLst/>
          </a:prstGeom>
          <a:noFill/>
          <a:ln w="9525">
            <a:solidFill>
              <a:schemeClr val="tx1"/>
            </a:solidFill>
            <a:round/>
            <a:headEnd/>
            <a:tailEnd type="triangle" w="med" len="med"/>
          </a:ln>
        </p:spPr>
        <p:txBody>
          <a:bodyPr/>
          <a:lstStyle/>
          <a:p>
            <a:endParaRPr lang="zh-TW" altLang="en-US"/>
          </a:p>
        </p:txBody>
      </p:sp>
      <p:grpSp>
        <p:nvGrpSpPr>
          <p:cNvPr id="21543" name="Group 48"/>
          <p:cNvGrpSpPr>
            <a:grpSpLocks/>
          </p:cNvGrpSpPr>
          <p:nvPr/>
        </p:nvGrpSpPr>
        <p:grpSpPr bwMode="auto">
          <a:xfrm>
            <a:off x="2627313" y="5805488"/>
            <a:ext cx="4032250" cy="701675"/>
            <a:chOff x="1655" y="3657"/>
            <a:chExt cx="2540" cy="442"/>
          </a:xfrm>
        </p:grpSpPr>
        <p:sp>
          <p:nvSpPr>
            <p:cNvPr id="21544" name="Text Box 44"/>
            <p:cNvSpPr txBox="1">
              <a:spLocks noChangeArrowheads="1"/>
            </p:cNvSpPr>
            <p:nvPr/>
          </p:nvSpPr>
          <p:spPr bwMode="auto">
            <a:xfrm>
              <a:off x="1655" y="3760"/>
              <a:ext cx="1097" cy="250"/>
            </a:xfrm>
            <a:prstGeom prst="rect">
              <a:avLst/>
            </a:prstGeom>
            <a:noFill/>
            <a:ln w="9525">
              <a:noFill/>
              <a:miter lim="800000"/>
              <a:headEnd/>
              <a:tailEnd/>
            </a:ln>
          </p:spPr>
          <p:txBody>
            <a:bodyPr wrap="none">
              <a:spAutoFit/>
            </a:bodyPr>
            <a:lstStyle/>
            <a:p>
              <a:r>
                <a:rPr lang="en-US" altLang="zh-TW" sz="2000"/>
                <a:t>Duty cycle = </a:t>
              </a:r>
            </a:p>
          </p:txBody>
        </p:sp>
        <p:sp>
          <p:nvSpPr>
            <p:cNvPr id="21545" name="Text Box 45"/>
            <p:cNvSpPr txBox="1">
              <a:spLocks noChangeArrowheads="1"/>
            </p:cNvSpPr>
            <p:nvPr/>
          </p:nvSpPr>
          <p:spPr bwMode="auto">
            <a:xfrm>
              <a:off x="2625" y="3657"/>
              <a:ext cx="1570" cy="442"/>
            </a:xfrm>
            <a:prstGeom prst="rect">
              <a:avLst/>
            </a:prstGeom>
            <a:noFill/>
            <a:ln w="9525">
              <a:noFill/>
              <a:miter lim="800000"/>
              <a:headEnd/>
              <a:tailEnd/>
            </a:ln>
          </p:spPr>
          <p:txBody>
            <a:bodyPr wrap="none">
              <a:spAutoFit/>
            </a:bodyPr>
            <a:lstStyle/>
            <a:p>
              <a:pPr algn="ctr"/>
              <a:r>
                <a:rPr lang="en-US" altLang="zh-TW" sz="2000"/>
                <a:t>Total time in ISRs</a:t>
              </a:r>
            </a:p>
            <a:p>
              <a:pPr algn="ctr"/>
              <a:r>
                <a:rPr lang="en-US" altLang="zh-TW" sz="2000"/>
                <a:t>10 bits </a:t>
              </a:r>
              <a:r>
                <a:rPr lang="en-US" altLang="zh-TW" sz="2000">
                  <a:sym typeface="Symbol" pitchFamily="18" charset="2"/>
                </a:rPr>
                <a:t> cycle time</a:t>
              </a:r>
            </a:p>
          </p:txBody>
        </p:sp>
        <p:sp>
          <p:nvSpPr>
            <p:cNvPr id="21546" name="Line 46"/>
            <p:cNvSpPr>
              <a:spLocks noChangeShapeType="1"/>
            </p:cNvSpPr>
            <p:nvPr/>
          </p:nvSpPr>
          <p:spPr bwMode="auto">
            <a:xfrm>
              <a:off x="2706" y="3900"/>
              <a:ext cx="1452" cy="0"/>
            </a:xfrm>
            <a:prstGeom prst="line">
              <a:avLst/>
            </a:prstGeom>
            <a:noFill/>
            <a:ln w="9525">
              <a:solidFill>
                <a:schemeClr val="tx1"/>
              </a:solidFill>
              <a:round/>
              <a:headEnd/>
              <a:tailEnd/>
            </a:ln>
          </p:spPr>
          <p:txBody>
            <a:bodyPr/>
            <a:lstStyle/>
            <a:p>
              <a:endParaRPr lang="zh-TW" altLang="en-US"/>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4"/>
          <p:cNvSpPr>
            <a:spLocks noGrp="1"/>
          </p:cNvSpPr>
          <p:nvPr>
            <p:ph type="title" idx="4294967295"/>
          </p:nvPr>
        </p:nvSpPr>
        <p:spPr/>
        <p:txBody>
          <a:bodyPr/>
          <a:lstStyle/>
          <a:p>
            <a:r>
              <a:rPr lang="en-US" altLang="zh-TW" smtClean="0"/>
              <a:t>Basic Lab 1 (1/2)</a:t>
            </a:r>
            <a:endParaRPr lang="zh-TW" altLang="en-US" smtClean="0"/>
          </a:p>
        </p:txBody>
      </p:sp>
      <p:sp>
        <p:nvSpPr>
          <p:cNvPr id="22530" name="Rectangle 5"/>
          <p:cNvSpPr>
            <a:spLocks noGrp="1"/>
          </p:cNvSpPr>
          <p:nvPr>
            <p:ph type="body" idx="4294967295"/>
          </p:nvPr>
        </p:nvSpPr>
        <p:spPr/>
        <p:txBody>
          <a:bodyPr/>
          <a:lstStyle/>
          <a:p>
            <a:pPr>
              <a:lnSpc>
                <a:spcPct val="90000"/>
              </a:lnSpc>
            </a:pPr>
            <a:r>
              <a:rPr lang="en-US" altLang="zh-TW" sz="2800" smtClean="0"/>
              <a:t>Modify your software UART program developed in Lab 6. Run the UART with 9600 baud, 8-bit data, and 1 stop bit. Measure the duty cycle in transmitting  a data byte (1 start, 8 data, 1 stop bits). Transmit the calculated value of duty cycle back to PC to show on the screen. Then, do the same for receiving a byte.</a:t>
            </a:r>
          </a:p>
          <a:p>
            <a:pPr>
              <a:lnSpc>
                <a:spcPct val="90000"/>
              </a:lnSpc>
            </a:pPr>
            <a:r>
              <a:rPr lang="en-US" altLang="zh-TW" sz="2800" smtClean="0"/>
              <a:t>Hint 1: Read TAR for the start and end time of ISR.</a:t>
            </a:r>
          </a:p>
          <a:p>
            <a:pPr>
              <a:lnSpc>
                <a:spcPct val="90000"/>
              </a:lnSpc>
            </a:pPr>
            <a:r>
              <a:rPr lang="en-US" altLang="zh-TW" sz="2800" smtClean="0"/>
              <a:t>Hint 2: Do not transform an integer to a float in ISR.</a:t>
            </a:r>
          </a:p>
          <a:p>
            <a:pPr>
              <a:lnSpc>
                <a:spcPct val="90000"/>
              </a:lnSpc>
            </a:pPr>
            <a:r>
              <a:rPr lang="en-US" altLang="zh-TW" sz="2800" smtClean="0"/>
              <a:t>Hint 3: The place where you put  your code will affect the time you get.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標題 1"/>
          <p:cNvSpPr>
            <a:spLocks noGrp="1"/>
          </p:cNvSpPr>
          <p:nvPr>
            <p:ph type="title"/>
          </p:nvPr>
        </p:nvSpPr>
        <p:spPr/>
        <p:txBody>
          <a:bodyPr/>
          <a:lstStyle/>
          <a:p>
            <a:r>
              <a:rPr lang="en-US" altLang="zh-TW" smtClean="0"/>
              <a:t>Basic Lab 1 (2/2)</a:t>
            </a:r>
            <a:endParaRPr lang="zh-TW" altLang="en-US" smtClean="0"/>
          </a:p>
        </p:txBody>
      </p:sp>
      <p:sp>
        <p:nvSpPr>
          <p:cNvPr id="23554" name="內容版面配置區 2"/>
          <p:cNvSpPr>
            <a:spLocks noGrp="1"/>
          </p:cNvSpPr>
          <p:nvPr>
            <p:ph idx="1"/>
          </p:nvPr>
        </p:nvSpPr>
        <p:spPr/>
        <p:txBody>
          <a:bodyPr/>
          <a:lstStyle/>
          <a:p>
            <a:r>
              <a:rPr lang="en-US" altLang="zh-TW" smtClean="0"/>
              <a:t>To measure the receiving time on you LaunchPad, you should type a character at your PC terminal and let the LaunchPad calculate the duty cycle of receiving the typed character. Then LaunchPad transmits back the character and the measured values of the duty cycle. The values are printed.</a:t>
            </a:r>
          </a:p>
          <a:p>
            <a:r>
              <a:rPr lang="en-US" altLang="zh-TW" smtClean="0"/>
              <a:t>EX: type “a” and you will see on your screen</a:t>
            </a:r>
            <a:br>
              <a:rPr lang="en-US" altLang="zh-TW" smtClean="0"/>
            </a:br>
            <a:r>
              <a:rPr lang="en-US" altLang="zh-TW" sz="2800" b="1" smtClean="0">
                <a:latin typeface="Courier New" pitchFamily="49" charset="0"/>
                <a:cs typeface="Courier New" pitchFamily="49" charset="0"/>
              </a:rPr>
              <a:t>output: a RX: 40% TX: 38%</a:t>
            </a: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6490</TotalTime>
  <Words>1366</Words>
  <Application>Microsoft Office PowerPoint</Application>
  <PresentationFormat>如螢幕大小 (4:3)</PresentationFormat>
  <Paragraphs>206</Paragraphs>
  <Slides>22</Slides>
  <Notes>8</Notes>
  <HiddenSlides>0</HiddenSlides>
  <MMClips>0</MMClips>
  <ScaleCrop>false</ScaleCrop>
  <HeadingPairs>
    <vt:vector size="4" baseType="variant">
      <vt:variant>
        <vt:lpstr>佈景主題</vt:lpstr>
      </vt:variant>
      <vt:variant>
        <vt:i4>1</vt:i4>
      </vt:variant>
      <vt:variant>
        <vt:lpstr>投影片標題</vt:lpstr>
      </vt:variant>
      <vt:variant>
        <vt:i4>22</vt:i4>
      </vt:variant>
    </vt:vector>
  </HeadingPairs>
  <TitlesOfParts>
    <vt:vector size="23" baseType="lpstr">
      <vt:lpstr>Office 佈景主題</vt:lpstr>
      <vt:lpstr>LAB 8: Program Design Pattern  and Software Architecture</vt:lpstr>
      <vt:lpstr>Introduction</vt:lpstr>
      <vt:lpstr>Recall Software UART in Lab 6</vt:lpstr>
      <vt:lpstr>TimerA_UART_tx()</vt:lpstr>
      <vt:lpstr>UART TXD ISR</vt:lpstr>
      <vt:lpstr>Questions about the Code</vt:lpstr>
      <vt:lpstr>Duty Cycle of UART RXD</vt:lpstr>
      <vt:lpstr>Basic Lab 1 (1/2)</vt:lpstr>
      <vt:lpstr>Basic Lab 1 (2/2)</vt:lpstr>
      <vt:lpstr>Program Design Pattern</vt:lpstr>
      <vt:lpstr>Recall Software UART Again</vt:lpstr>
      <vt:lpstr>ISR Handling RXD</vt:lpstr>
      <vt:lpstr>ISR Actually Runs a State Machine</vt:lpstr>
      <vt:lpstr>Basic Lab 2 (1/2)</vt:lpstr>
      <vt:lpstr>Basic Lab 2 (2/2)</vt:lpstr>
      <vt:lpstr>State Machine in main() (1/2)</vt:lpstr>
      <vt:lpstr>State Machine in main() (2/2)</vt:lpstr>
      <vt:lpstr>Bonus</vt:lpstr>
      <vt:lpstr>LAB_8 DEMO RULE</vt:lpstr>
      <vt:lpstr>Basic_1</vt:lpstr>
      <vt:lpstr>Basic_2</vt:lpstr>
      <vt:lpstr>Precautions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3 Timer Interrupt and ADC</dc:title>
  <dc:creator>kazenooinori</dc:creator>
  <cp:lastModifiedBy>PADS</cp:lastModifiedBy>
  <cp:revision>357</cp:revision>
  <dcterms:created xsi:type="dcterms:W3CDTF">2011-10-04T04:03:48Z</dcterms:created>
  <dcterms:modified xsi:type="dcterms:W3CDTF">2012-11-12T05:17:20Z</dcterms:modified>
</cp:coreProperties>
</file>